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56" r:id="rId2"/>
    <p:sldId id="268" r:id="rId3"/>
    <p:sldId id="271" r:id="rId4"/>
    <p:sldId id="272" r:id="rId5"/>
    <p:sldId id="267" r:id="rId6"/>
    <p:sldId id="275" r:id="rId7"/>
    <p:sldId id="276" r:id="rId8"/>
    <p:sldId id="277" r:id="rId9"/>
    <p:sldId id="278" r:id="rId10"/>
    <p:sldId id="270" r:id="rId11"/>
    <p:sldId id="258" r:id="rId12"/>
    <p:sldId id="259" r:id="rId13"/>
    <p:sldId id="284" r:id="rId14"/>
    <p:sldId id="285" r:id="rId15"/>
    <p:sldId id="286" r:id="rId16"/>
    <p:sldId id="287" r:id="rId17"/>
    <p:sldId id="288" r:id="rId18"/>
    <p:sldId id="289" r:id="rId19"/>
    <p:sldId id="290" r:id="rId20"/>
    <p:sldId id="291" r:id="rId21"/>
    <p:sldId id="292" r:id="rId22"/>
    <p:sldId id="293" r:id="rId23"/>
    <p:sldId id="269" r:id="rId2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9600"/>
    <a:srgbClr val="FE6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72711" autoAdjust="0"/>
  </p:normalViewPr>
  <p:slideViewPr>
    <p:cSldViewPr snapToGrid="0">
      <p:cViewPr varScale="1">
        <p:scale>
          <a:sx n="60" d="100"/>
          <a:sy n="60" d="100"/>
        </p:scale>
        <p:origin x="2126"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75A04AE-48DA-497D-80A1-80375F06B56B}" type="datetimeFigureOut">
              <a:rPr lang="en-GB" smtClean="0"/>
              <a:t>12/12/2023</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5335B0-2B3E-449F-B9AA-31E029D839F9}" type="slidenum">
              <a:rPr lang="en-GB" smtClean="0"/>
              <a:t>‹#›</a:t>
            </a:fld>
            <a:endParaRPr lang="en-GB"/>
          </a:p>
        </p:txBody>
      </p:sp>
    </p:spTree>
    <p:extLst>
      <p:ext uri="{BB962C8B-B14F-4D97-AF65-F5344CB8AC3E}">
        <p14:creationId xmlns:p14="http://schemas.microsoft.com/office/powerpoint/2010/main" val="365473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965594-0C55-411D-970A-CDD628624D0C}" type="datetimeFigureOut">
              <a:rPr lang="en-GB" smtClean="0"/>
              <a:t>12/12/2023</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B4743C-8A2E-4C54-BF48-3728378717D1}" type="slidenum">
              <a:rPr lang="en-GB" smtClean="0"/>
              <a:t>‹#›</a:t>
            </a:fld>
            <a:endParaRPr lang="en-GB"/>
          </a:p>
        </p:txBody>
      </p:sp>
    </p:spTree>
    <p:extLst>
      <p:ext uri="{BB962C8B-B14F-4D97-AF65-F5344CB8AC3E}">
        <p14:creationId xmlns:p14="http://schemas.microsoft.com/office/powerpoint/2010/main" val="63012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r>
              <a:rPr lang="en-GB" dirty="0"/>
              <a:t>This presentation can be used to</a:t>
            </a:r>
            <a:r>
              <a:rPr lang="en-GB" baseline="0" dirty="0"/>
              <a:t> present the key messages recommendations from the report ‘Consolidation Required’. </a:t>
            </a:r>
            <a:r>
              <a:rPr lang="en-GB" sz="1800" dirty="0">
                <a:effectLst/>
                <a:latin typeface="Calibri" panose="020F0502020204030204" pitchFamily="34" charset="0"/>
                <a:ea typeface="Calibri" panose="020F0502020204030204" pitchFamily="34" charset="0"/>
              </a:rPr>
              <a:t>A review of the care provided to adults presenting to hospital with a diagnosis of community-acquired pneumonia</a:t>
            </a:r>
            <a:endParaRPr lang="en-GB" baseline="0" dirty="0"/>
          </a:p>
          <a:p>
            <a:endParaRPr lang="en-GB" baseline="0" dirty="0"/>
          </a:p>
          <a:p>
            <a:r>
              <a:rPr lang="en-GB" baseline="0" dirty="0"/>
              <a:t>More information can be found at www.ncepod.org.uk/2023cap.html</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a:t>
            </a:fld>
            <a:endParaRPr lang="en-GB"/>
          </a:p>
        </p:txBody>
      </p:sp>
    </p:spTree>
    <p:extLst>
      <p:ext uri="{BB962C8B-B14F-4D97-AF65-F5344CB8AC3E}">
        <p14:creationId xmlns:p14="http://schemas.microsoft.com/office/powerpoint/2010/main" val="397190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5"/>
          </p:nvPr>
        </p:nvSpPr>
        <p:spPr/>
        <p:txBody>
          <a:bodyPr/>
          <a:lstStyle/>
          <a:p>
            <a:fld id="{3AB4743C-8A2E-4C54-BF48-3728378717D1}" type="slidenum">
              <a:rPr lang="en-GB" smtClean="0"/>
              <a:t>10</a:t>
            </a:fld>
            <a:endParaRPr lang="en-GB"/>
          </a:p>
        </p:txBody>
      </p:sp>
    </p:spTree>
    <p:extLst>
      <p:ext uri="{BB962C8B-B14F-4D97-AF65-F5344CB8AC3E}">
        <p14:creationId xmlns:p14="http://schemas.microsoft.com/office/powerpoint/2010/main" val="34431617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11</a:t>
            </a:fld>
            <a:endParaRPr lang="en-GB"/>
          </a:p>
        </p:txBody>
      </p:sp>
    </p:spTree>
    <p:extLst>
      <p:ext uri="{BB962C8B-B14F-4D97-AF65-F5344CB8AC3E}">
        <p14:creationId xmlns:p14="http://schemas.microsoft.com/office/powerpoint/2010/main" val="23966946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12</a:t>
            </a:fld>
            <a:endParaRPr lang="en-GB"/>
          </a:p>
        </p:txBody>
      </p:sp>
    </p:spTree>
    <p:extLst>
      <p:ext uri="{BB962C8B-B14F-4D97-AF65-F5344CB8AC3E}">
        <p14:creationId xmlns:p14="http://schemas.microsoft.com/office/powerpoint/2010/main" val="3866583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13</a:t>
            </a:fld>
            <a:endParaRPr lang="en-GB"/>
          </a:p>
        </p:txBody>
      </p:sp>
    </p:spTree>
    <p:extLst>
      <p:ext uri="{BB962C8B-B14F-4D97-AF65-F5344CB8AC3E}">
        <p14:creationId xmlns:p14="http://schemas.microsoft.com/office/powerpoint/2010/main" val="14118674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14</a:t>
            </a:fld>
            <a:endParaRPr lang="en-GB"/>
          </a:p>
        </p:txBody>
      </p:sp>
    </p:spTree>
    <p:extLst>
      <p:ext uri="{BB962C8B-B14F-4D97-AF65-F5344CB8AC3E}">
        <p14:creationId xmlns:p14="http://schemas.microsoft.com/office/powerpoint/2010/main" val="1545788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15</a:t>
            </a:fld>
            <a:endParaRPr lang="en-GB"/>
          </a:p>
        </p:txBody>
      </p:sp>
    </p:spTree>
    <p:extLst>
      <p:ext uri="{BB962C8B-B14F-4D97-AF65-F5344CB8AC3E}">
        <p14:creationId xmlns:p14="http://schemas.microsoft.com/office/powerpoint/2010/main" val="39559205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16</a:t>
            </a:fld>
            <a:endParaRPr lang="en-GB"/>
          </a:p>
        </p:txBody>
      </p:sp>
    </p:spTree>
    <p:extLst>
      <p:ext uri="{BB962C8B-B14F-4D97-AF65-F5344CB8AC3E}">
        <p14:creationId xmlns:p14="http://schemas.microsoft.com/office/powerpoint/2010/main" val="5497407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17</a:t>
            </a:fld>
            <a:endParaRPr lang="en-GB"/>
          </a:p>
        </p:txBody>
      </p:sp>
    </p:spTree>
    <p:extLst>
      <p:ext uri="{BB962C8B-B14F-4D97-AF65-F5344CB8AC3E}">
        <p14:creationId xmlns:p14="http://schemas.microsoft.com/office/powerpoint/2010/main" val="41970565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18</a:t>
            </a:fld>
            <a:endParaRPr lang="en-GB"/>
          </a:p>
        </p:txBody>
      </p:sp>
    </p:spTree>
    <p:extLst>
      <p:ext uri="{BB962C8B-B14F-4D97-AF65-F5344CB8AC3E}">
        <p14:creationId xmlns:p14="http://schemas.microsoft.com/office/powerpoint/2010/main" val="20346391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19</a:t>
            </a:fld>
            <a:endParaRPr lang="en-GB"/>
          </a:p>
        </p:txBody>
      </p:sp>
    </p:spTree>
    <p:extLst>
      <p:ext uri="{BB962C8B-B14F-4D97-AF65-F5344CB8AC3E}">
        <p14:creationId xmlns:p14="http://schemas.microsoft.com/office/powerpoint/2010/main" val="2466172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r>
              <a:rPr lang="en-GB" dirty="0"/>
              <a:t>The study described in this report aimed to identify remediable factors in the quality of care provided to patients aged 18 and over with a diagnosis of community acquired pneumonia.</a:t>
            </a:r>
          </a:p>
          <a:p>
            <a:endParaRPr lang="en-GB" baseline="0" dirty="0"/>
          </a:p>
          <a:p>
            <a:r>
              <a:rPr lang="en-GB" baseline="0" dirty="0"/>
              <a:t>A questionnaire was sent to the named consultant responsible for the patient’s care at the time of the hospital admission/presentation.</a:t>
            </a:r>
          </a:p>
          <a:p>
            <a:endParaRPr lang="en-GB" baseline="0" dirty="0"/>
          </a:p>
          <a:p>
            <a:r>
              <a:rPr lang="en-GB" baseline="0" dirty="0"/>
              <a:t>Case notes were reviewed by clinicians from a variety of backgrounds that treat patients with community acquired pneumonia.</a:t>
            </a:r>
          </a:p>
          <a:p>
            <a:endParaRPr lang="en-GB" baseline="0" dirty="0"/>
          </a:p>
          <a:p>
            <a:r>
              <a:rPr lang="en-GB" baseline="0" dirty="0"/>
              <a:t>The anonymous patient survey was circulated online to allow patients to provide their views on the care they received</a:t>
            </a:r>
          </a:p>
        </p:txBody>
      </p:sp>
      <p:sp>
        <p:nvSpPr>
          <p:cNvPr id="4" name="Slide Number Placeholder 3"/>
          <p:cNvSpPr>
            <a:spLocks noGrp="1"/>
          </p:cNvSpPr>
          <p:nvPr>
            <p:ph type="sldNum" sz="quarter" idx="10"/>
          </p:nvPr>
        </p:nvSpPr>
        <p:spPr/>
        <p:txBody>
          <a:bodyPr/>
          <a:lstStyle/>
          <a:p>
            <a:fld id="{3AB4743C-8A2E-4C54-BF48-3728378717D1}" type="slidenum">
              <a:rPr lang="en-GB" smtClean="0"/>
              <a:t>2</a:t>
            </a:fld>
            <a:endParaRPr lang="en-GB"/>
          </a:p>
        </p:txBody>
      </p:sp>
    </p:spTree>
    <p:extLst>
      <p:ext uri="{BB962C8B-B14F-4D97-AF65-F5344CB8AC3E}">
        <p14:creationId xmlns:p14="http://schemas.microsoft.com/office/powerpoint/2010/main" val="26090204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20</a:t>
            </a:fld>
            <a:endParaRPr lang="en-GB"/>
          </a:p>
        </p:txBody>
      </p:sp>
    </p:spTree>
    <p:extLst>
      <p:ext uri="{BB962C8B-B14F-4D97-AF65-F5344CB8AC3E}">
        <p14:creationId xmlns:p14="http://schemas.microsoft.com/office/powerpoint/2010/main" val="26484550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21</a:t>
            </a:fld>
            <a:endParaRPr lang="en-GB"/>
          </a:p>
        </p:txBody>
      </p:sp>
    </p:spTree>
    <p:extLst>
      <p:ext uri="{BB962C8B-B14F-4D97-AF65-F5344CB8AC3E}">
        <p14:creationId xmlns:p14="http://schemas.microsoft.com/office/powerpoint/2010/main" val="27361159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22</a:t>
            </a:fld>
            <a:endParaRPr lang="en-GB"/>
          </a:p>
        </p:txBody>
      </p:sp>
    </p:spTree>
    <p:extLst>
      <p:ext uri="{BB962C8B-B14F-4D97-AF65-F5344CB8AC3E}">
        <p14:creationId xmlns:p14="http://schemas.microsoft.com/office/powerpoint/2010/main" val="14450388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23</a:t>
            </a:fld>
            <a:endParaRPr lang="en-GB"/>
          </a:p>
        </p:txBody>
      </p:sp>
    </p:spTree>
    <p:extLst>
      <p:ext uri="{BB962C8B-B14F-4D97-AF65-F5344CB8AC3E}">
        <p14:creationId xmlns:p14="http://schemas.microsoft.com/office/powerpoint/2010/main" val="3305599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a:p>
        </p:txBody>
      </p:sp>
      <p:sp>
        <p:nvSpPr>
          <p:cNvPr id="4" name="Slide Number Placeholder 3"/>
          <p:cNvSpPr>
            <a:spLocks noGrp="1"/>
          </p:cNvSpPr>
          <p:nvPr>
            <p:ph type="sldNum" sz="quarter" idx="10"/>
          </p:nvPr>
        </p:nvSpPr>
        <p:spPr/>
        <p:txBody>
          <a:bodyPr/>
          <a:lstStyle/>
          <a:p>
            <a:fld id="{3AB4743C-8A2E-4C54-BF48-3728378717D1}" type="slidenum">
              <a:rPr lang="en-GB" smtClean="0"/>
              <a:t>3</a:t>
            </a:fld>
            <a:endParaRPr lang="en-GB"/>
          </a:p>
        </p:txBody>
      </p:sp>
    </p:spTree>
    <p:extLst>
      <p:ext uri="{BB962C8B-B14F-4D97-AF65-F5344CB8AC3E}">
        <p14:creationId xmlns:p14="http://schemas.microsoft.com/office/powerpoint/2010/main" val="4041467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Clinical data</a:t>
            </a:r>
          </a:p>
          <a:p>
            <a:pPr algn="l"/>
            <a:r>
              <a:rPr lang="en-GB" b="0" dirty="0"/>
              <a:t>In total 49,974 patients were identified as meeting the study inclusion criteria. 1,442 patients were selected for inclusion in this study. </a:t>
            </a:r>
            <a:r>
              <a:rPr lang="en-US" sz="1800" b="0" i="0" u="none" strike="noStrike" baseline="0" dirty="0">
                <a:solidFill>
                  <a:srgbClr val="000000"/>
                </a:solidFill>
                <a:latin typeface="Calibri" panose="020F0502020204030204" pitchFamily="34" charset="0"/>
              </a:rPr>
              <a:t>Analysis was undertaken on questionnaires from 767 clinicians and 401 sets of case notes, </a:t>
            </a: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baseline="0" dirty="0">
                <a:solidFill>
                  <a:srgbClr val="000000"/>
                </a:solidFill>
                <a:latin typeface="Calibri" panose="020F0502020204030204" pitchFamily="34" charset="0"/>
              </a:rPr>
              <a:t>* The most common reasons for exclusion were that the pneumonia was acquired in hospital rather than in the community or the patient did not have pneumonia.</a:t>
            </a: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a:t>Organisational questionnaires were also received from </a:t>
            </a:r>
            <a:r>
              <a:rPr lang="en-GB" sz="1800" b="0" i="0" u="none" strike="noStrike" baseline="0" dirty="0">
                <a:solidFill>
                  <a:srgbClr val="000000"/>
                </a:solidFill>
                <a:latin typeface="Calibri" panose="020F0502020204030204" pitchFamily="34" charset="0"/>
              </a:rPr>
              <a:t>149 participating hospitals.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i="0" u="none" strike="noStrike" baseline="0" dirty="0">
              <a:solidFill>
                <a:srgbClr val="000000"/>
              </a:solidFill>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b="0" i="0" u="none" strike="noStrike" baseline="0" dirty="0">
              <a:solidFill>
                <a:srgbClr val="000000"/>
              </a:solidFill>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3AB4743C-8A2E-4C54-BF48-3728378717D1}" type="slidenum">
              <a:rPr lang="en-GB" smtClean="0"/>
              <a:t>4</a:t>
            </a:fld>
            <a:endParaRPr lang="en-GB"/>
          </a:p>
        </p:txBody>
      </p:sp>
    </p:spTree>
    <p:extLst>
      <p:ext uri="{BB962C8B-B14F-4D97-AF65-F5344CB8AC3E}">
        <p14:creationId xmlns:p14="http://schemas.microsoft.com/office/powerpoint/2010/main" val="1864072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Presenter’s notes:</a:t>
            </a:r>
            <a:endParaRPr lang="en-GB"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rgbClr val="211D1E"/>
                </a:solidFill>
                <a:latin typeface="Humanist 77 7 BT"/>
              </a:rPr>
              <a:t>The case reviewers assessed the overall quality of care for each case reviewed.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baseline="0" dirty="0">
              <a:solidFill>
                <a:srgbClr val="211D1E"/>
              </a:solidFill>
              <a:latin typeface="Humanist 77 7 BT"/>
            </a:endParaRPr>
          </a:p>
        </p:txBody>
      </p:sp>
      <p:sp>
        <p:nvSpPr>
          <p:cNvPr id="4" name="Slide Number Placeholder 3"/>
          <p:cNvSpPr>
            <a:spLocks noGrp="1"/>
          </p:cNvSpPr>
          <p:nvPr>
            <p:ph type="sldNum" sz="quarter" idx="10"/>
          </p:nvPr>
        </p:nvSpPr>
        <p:spPr/>
        <p:txBody>
          <a:bodyPr/>
          <a:lstStyle/>
          <a:p>
            <a:fld id="{3AB4743C-8A2E-4C54-BF48-3728378717D1}" type="slidenum">
              <a:rPr lang="en-GB" smtClean="0"/>
              <a:t>5</a:t>
            </a:fld>
            <a:endParaRPr lang="en-GB"/>
          </a:p>
        </p:txBody>
      </p:sp>
    </p:spTree>
    <p:extLst>
      <p:ext uri="{BB962C8B-B14F-4D97-AF65-F5344CB8AC3E}">
        <p14:creationId xmlns:p14="http://schemas.microsoft.com/office/powerpoint/2010/main" val="73092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6</a:t>
            </a:fld>
            <a:endParaRPr lang="en-GB"/>
          </a:p>
        </p:txBody>
      </p:sp>
    </p:spTree>
    <p:extLst>
      <p:ext uri="{BB962C8B-B14F-4D97-AF65-F5344CB8AC3E}">
        <p14:creationId xmlns:p14="http://schemas.microsoft.com/office/powerpoint/2010/main" val="1356056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3AB4743C-8A2E-4C54-BF48-3728378717D1}" type="slidenum">
              <a:rPr lang="en-GB" smtClean="0"/>
              <a:t>7</a:t>
            </a:fld>
            <a:endParaRPr lang="en-GB"/>
          </a:p>
        </p:txBody>
      </p:sp>
    </p:spTree>
    <p:extLst>
      <p:ext uri="{BB962C8B-B14F-4D97-AF65-F5344CB8AC3E}">
        <p14:creationId xmlns:p14="http://schemas.microsoft.com/office/powerpoint/2010/main" val="3271778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AA0904"/>
                </a:solidFill>
                <a:latin typeface="Calibri" panose="020F0502020204030204" pitchFamily="34" charset="0"/>
              </a:rPr>
              <a:t>. </a:t>
            </a:r>
            <a:endParaRPr lang="en-GB" b="1" dirty="0"/>
          </a:p>
        </p:txBody>
      </p:sp>
      <p:sp>
        <p:nvSpPr>
          <p:cNvPr id="4" name="Slide Number Placeholder 3"/>
          <p:cNvSpPr>
            <a:spLocks noGrp="1"/>
          </p:cNvSpPr>
          <p:nvPr>
            <p:ph type="sldNum" sz="quarter" idx="5"/>
          </p:nvPr>
        </p:nvSpPr>
        <p:spPr/>
        <p:txBody>
          <a:bodyPr/>
          <a:lstStyle/>
          <a:p>
            <a:fld id="{3AB4743C-8A2E-4C54-BF48-3728378717D1}" type="slidenum">
              <a:rPr lang="en-GB" smtClean="0"/>
              <a:t>8</a:t>
            </a:fld>
            <a:endParaRPr lang="en-GB"/>
          </a:p>
        </p:txBody>
      </p:sp>
    </p:spTree>
    <p:extLst>
      <p:ext uri="{BB962C8B-B14F-4D97-AF65-F5344CB8AC3E}">
        <p14:creationId xmlns:p14="http://schemas.microsoft.com/office/powerpoint/2010/main" val="377954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5"/>
          </p:nvPr>
        </p:nvSpPr>
        <p:spPr/>
        <p:txBody>
          <a:bodyPr/>
          <a:lstStyle/>
          <a:p>
            <a:fld id="{3AB4743C-8A2E-4C54-BF48-3728378717D1}" type="slidenum">
              <a:rPr lang="en-GB" smtClean="0"/>
              <a:t>9</a:t>
            </a:fld>
            <a:endParaRPr lang="en-GB"/>
          </a:p>
        </p:txBody>
      </p:sp>
    </p:spTree>
    <p:extLst>
      <p:ext uri="{BB962C8B-B14F-4D97-AF65-F5344CB8AC3E}">
        <p14:creationId xmlns:p14="http://schemas.microsoft.com/office/powerpoint/2010/main" val="3568126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12/12/2023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51122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12/12/2023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3689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12/12/2023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98879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12/12/2023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7839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AC31A7-2C2A-4249-BA13-70ADB2AF4016}" type="datetimeFigureOut">
              <a:rPr lang="en-GB" smtClean="0"/>
              <a:t>12/12/2023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13782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CAC31A7-2C2A-4249-BA13-70ADB2AF4016}" type="datetimeFigureOut">
              <a:rPr lang="en-GB" smtClean="0"/>
              <a:t>12/12/2023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81892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CAC31A7-2C2A-4249-BA13-70ADB2AF4016}" type="datetimeFigureOut">
              <a:rPr lang="en-GB" smtClean="0"/>
              <a:t>12/12/2023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36736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CAC31A7-2C2A-4249-BA13-70ADB2AF4016}" type="datetimeFigureOut">
              <a:rPr lang="en-GB" smtClean="0"/>
              <a:t>12/12/2023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776604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C31A7-2C2A-4249-BA13-70ADB2AF4016}" type="datetimeFigureOut">
              <a:rPr lang="en-GB" smtClean="0"/>
              <a:t>12/12/2023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2202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12/12/2023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4945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12/12/2023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22089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C31A7-2C2A-4249-BA13-70ADB2AF4016}" type="datetimeFigureOut">
              <a:rPr lang="en-GB" smtClean="0"/>
              <a:t>12/12/2023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AB70E-E51A-431D-9F9D-DA68C0BB61A2}" type="slidenum">
              <a:rPr lang="en-GB" smtClean="0"/>
              <a:t>‹#›</a:t>
            </a:fld>
            <a:endParaRPr lang="en-GB"/>
          </a:p>
        </p:txBody>
      </p:sp>
    </p:spTree>
    <p:extLst>
      <p:ext uri="{BB962C8B-B14F-4D97-AF65-F5344CB8AC3E}">
        <p14:creationId xmlns:p14="http://schemas.microsoft.com/office/powerpoint/2010/main" val="4048208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nice.org.uk/guidance/qs110/chapter/Quality-statement-3-Chest-Xray-and-diagnosis-within-4-hours-of-hospital-presentation"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england.nhs.uk/long-read/diagnostic-imaging-reporting-turnaround-times/"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www.nice.org.uk/guidance/qs110/chapter/quality-statement-4-mortality-risk-assessment-in-hospital-using-curb65-score"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www.rcplondon.ac.uk/projects/outputs/national-early-warning-score-news-2"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www.gov.uk/government/publications/antimicrobial-stewardship-start-smart-then-focu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nice.org.uk/guidance/cg191"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www.brit-thoracic.org.uk/document-library/guidelines/pneumonia-adults/bts-guidelines-for-the-management-of-community-acquired-pneumonia-in-adults-2009-update/"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www.gov.uk/government/publications/antimicrobial-stewardship-start-smart-then-focus"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nice.org.uk/guidance/cg191"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hyperlink" Target="https://www.brit-thoracic.org.uk/document-library/guidelines/pneumonia-adults/bts-guidelines-for-the-management-of-community-acquired-pneumonia-in-adults-2009-update/" TargetMode="External"/></Relationships>
</file>

<file path=ppt/slides/_rels/slide18.xml.rels><?xml version="1.0" encoding="UTF-8" standalone="yes"?>
<Relationships xmlns="http://schemas.openxmlformats.org/package/2006/relationships"><Relationship Id="rId3" Type="http://schemas.openxmlformats.org/officeDocument/2006/relationships/hyperlink" Target="https://www.nice.org.uk/guidance/ng209"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nice.org.uk/guidance/ng16"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https://www.england.nhs.uk/wp-content/uploads/2016/04/making-every-contact-count.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brit-thoracic.org.uk/document-library/guidelines/pneumonia-adults/bts-guidelines-for-the-management-of-community-acquired-pneumonia-in-adults-2009-update/"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gettingitrightfirsttime.co.uk/wp-content/uploads/2021/11/Respiratory-Medicine-Oct21L.pdf"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ncepod.org.uk/2023crohnsdisease.html"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0766" y="1588167"/>
            <a:ext cx="7772400" cy="1564107"/>
          </a:xfrm>
        </p:spPr>
        <p:txBody>
          <a:bodyPr>
            <a:normAutofit/>
          </a:bodyPr>
          <a:lstStyle/>
          <a:p>
            <a:r>
              <a:rPr lang="en-GB" sz="2400" dirty="0">
                <a:effectLst/>
                <a:latin typeface="Calibri" panose="020F0502020204030204" pitchFamily="34" charset="0"/>
                <a:ea typeface="Calibri" panose="020F0502020204030204" pitchFamily="34" charset="0"/>
              </a:rPr>
              <a:t>A review of the care provided to adults presenting to hospital with a diagnosis of community-acquired pneumonia</a:t>
            </a:r>
            <a:endParaRPr lang="en-GB" sz="2200" dirty="0">
              <a:latin typeface="+mn-lt"/>
            </a:endParaRPr>
          </a:p>
        </p:txBody>
      </p:sp>
      <p:sp>
        <p:nvSpPr>
          <p:cNvPr id="3" name="Subtitle 2"/>
          <p:cNvSpPr>
            <a:spLocks noGrp="1"/>
          </p:cNvSpPr>
          <p:nvPr>
            <p:ph type="subTitle" idx="1"/>
          </p:nvPr>
        </p:nvSpPr>
        <p:spPr>
          <a:xfrm>
            <a:off x="1348284" y="4352379"/>
            <a:ext cx="6858000" cy="1655762"/>
          </a:xfrm>
        </p:spPr>
        <p:txBody>
          <a:bodyPr>
            <a:normAutofit/>
          </a:bodyPr>
          <a:lstStyle/>
          <a:p>
            <a:r>
              <a:rPr lang="en-GB" sz="4000" dirty="0"/>
              <a:t>Key messages and  recommendations</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37" y="105941"/>
            <a:ext cx="3297356" cy="1108497"/>
          </a:xfrm>
          <a:prstGeom prst="rect">
            <a:avLst/>
          </a:prstGeom>
        </p:spPr>
      </p:pic>
      <p:sp>
        <p:nvSpPr>
          <p:cNvPr id="4" name="Title 1">
            <a:extLst>
              <a:ext uri="{FF2B5EF4-FFF2-40B4-BE49-F238E27FC236}">
                <a16:creationId xmlns:a16="http://schemas.microsoft.com/office/drawing/2014/main" id="{5E5E448E-93EF-016D-D48E-C33D33003CBD}"/>
              </a:ext>
            </a:extLst>
          </p:cNvPr>
          <p:cNvSpPr txBox="1">
            <a:spLocks/>
          </p:cNvSpPr>
          <p:nvPr/>
        </p:nvSpPr>
        <p:spPr>
          <a:xfrm>
            <a:off x="3719594" y="142264"/>
            <a:ext cx="4658532" cy="1035849"/>
          </a:xfrm>
          <a:prstGeom prst="rect">
            <a:avLst/>
          </a:prstGeom>
        </p:spPr>
        <p:txBody>
          <a:bodyPr vert="horz" lIns="91440" tIns="45720" rIns="91440" bIns="45720" rtlCol="0" anchor="b">
            <a:normAutofit fontScale="8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800" b="1" dirty="0">
                <a:latin typeface="+mn-lt"/>
              </a:rPr>
              <a:t>Consolidation Required</a:t>
            </a:r>
            <a:endParaRPr lang="en-GB" sz="2400" dirty="0">
              <a:latin typeface="+mn-lt"/>
            </a:endParaRPr>
          </a:p>
        </p:txBody>
      </p:sp>
    </p:spTree>
    <p:extLst>
      <p:ext uri="{BB962C8B-B14F-4D97-AF65-F5344CB8AC3E}">
        <p14:creationId xmlns:p14="http://schemas.microsoft.com/office/powerpoint/2010/main" val="652546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393825"/>
            <a:ext cx="7886700" cy="4351338"/>
          </a:xfrm>
        </p:spPr>
        <p:txBody>
          <a:bodyPr>
            <a:normAutofit/>
          </a:bodyPr>
          <a:lstStyle/>
          <a:p>
            <a:pPr marL="0" indent="0">
              <a:buNone/>
            </a:pPr>
            <a:r>
              <a:rPr lang="en-GB" sz="2400" b="1" i="1" dirty="0">
                <a:effectLst/>
                <a:latin typeface="Calibri" panose="020F0502020204030204" pitchFamily="34" charset="0"/>
                <a:ea typeface="Calibri" panose="020F0502020204030204" pitchFamily="34" charset="0"/>
              </a:rPr>
              <a:t>Service organisation</a:t>
            </a:r>
            <a:endParaRPr lang="en-GB" sz="2400" b="1" i="1" dirty="0"/>
          </a:p>
          <a:p>
            <a:pPr marL="0" indent="0">
              <a:buNone/>
            </a:pPr>
            <a:r>
              <a:rPr lang="en-GB" sz="2400" dirty="0">
                <a:solidFill>
                  <a:srgbClr val="000000"/>
                </a:solidFill>
                <a:effectLst/>
                <a:latin typeface="Calibri" panose="020F0502020204030204" pitchFamily="34" charset="0"/>
                <a:ea typeface="Calibri" panose="020F0502020204030204" pitchFamily="34" charset="0"/>
              </a:rPr>
              <a:t>To deliver the improvements highlighted in this report and support the best outcomes for patients with CAP, it is important to have identified leadership for pneumonia care in hospitals. </a:t>
            </a:r>
            <a:endParaRPr lang="en-GB" sz="2400" dirty="0">
              <a:effectLst/>
              <a:latin typeface="Calibri" panose="020F0502020204030204" pitchFamily="34" charset="0"/>
              <a:ea typeface="Calibri" panose="020F0502020204030204" pitchFamily="34" charset="0"/>
            </a:endParaRPr>
          </a:p>
          <a:p>
            <a:pPr marL="0" indent="0">
              <a:buNone/>
            </a:pPr>
            <a:r>
              <a:rPr lang="en-GB" sz="2400" dirty="0">
                <a:solidFill>
                  <a:srgbClr val="000000"/>
                </a:solidFill>
                <a:effectLst/>
                <a:latin typeface="Calibri" panose="020F0502020204030204" pitchFamily="34" charset="0"/>
                <a:ea typeface="Calibri" panose="020F0502020204030204" pitchFamily="34" charset="0"/>
              </a:rPr>
              <a:t>In addition, audit of practice has the potential to identify future areas for improvement to local leadership and service organisation. </a:t>
            </a:r>
            <a:endParaRPr lang="en-GB" sz="2400" dirty="0">
              <a:effectLst/>
              <a:latin typeface="Calibri" panose="020F0502020204030204" pitchFamily="34" charset="0"/>
              <a:ea typeface="Calibri" panose="020F0502020204030204" pitchFamily="34" charset="0"/>
            </a:endParaRPr>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p>
            <a:r>
              <a:rPr lang="en-GB" sz="3200" dirty="0">
                <a:solidFill>
                  <a:schemeClr val="bg1"/>
                </a:solidFill>
              </a:rPr>
              <a:t>Key messages (5)</a:t>
            </a:r>
          </a:p>
        </p:txBody>
      </p:sp>
    </p:spTree>
    <p:extLst>
      <p:ext uri="{BB962C8B-B14F-4D97-AF65-F5344CB8AC3E}">
        <p14:creationId xmlns:p14="http://schemas.microsoft.com/office/powerpoint/2010/main" val="3417492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3508" y="584776"/>
            <a:ext cx="8456984" cy="4403914"/>
          </a:xfrm>
        </p:spPr>
        <p:txBody>
          <a:bodyPr vert="horz" lIns="91440" tIns="45720" rIns="91440" bIns="45720" rtlCol="0">
            <a:normAutofit/>
          </a:bodyPr>
          <a:lstStyle/>
          <a:p>
            <a:pPr marL="0" indent="0">
              <a:lnSpc>
                <a:spcPct val="115000"/>
              </a:lnSpc>
              <a:spcAft>
                <a:spcPts val="800"/>
              </a:spcAft>
              <a:buNone/>
            </a:pPr>
            <a:r>
              <a:rPr lang="en-US" sz="2400" dirty="0">
                <a:effectLst/>
                <a:latin typeface="Calibri" panose="020F0502020204030204" pitchFamily="34" charset="0"/>
                <a:ea typeface="Calibri" panose="020F0502020204030204" pitchFamily="34" charset="0"/>
                <a:cs typeface="Calibri" panose="020F0502020204030204" pitchFamily="34" charset="0"/>
              </a:rPr>
              <a:t>Consider community-acquired pneumonia as a possible diagnosis when patients present with new onset confusion without a clear cause, even in the absence of typical symptoms, such as a cough, fever, and breathlessness. This is particularly important for older patients and those who are frail.</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15000"/>
              </a:lnSpc>
              <a:spcAft>
                <a:spcPts val="800"/>
              </a:spcAft>
              <a:buNone/>
            </a:pPr>
            <a:r>
              <a:rPr lang="en-US" sz="2000" b="1" i="1" dirty="0"/>
              <a:t>Primary target audience: </a:t>
            </a:r>
            <a:r>
              <a:rPr lang="en-GB" sz="1800" i="1" dirty="0">
                <a:effectLst/>
                <a:latin typeface="Calibri" panose="020F0502020204030204" pitchFamily="34" charset="0"/>
                <a:ea typeface="Calibri" panose="020F0502020204030204" pitchFamily="34" charset="0"/>
                <a:cs typeface="Calibri" panose="020F0502020204030204" pitchFamily="34" charset="0"/>
              </a:rPr>
              <a:t>All healthcare professionals who review patients with pneumonia</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50000"/>
              </a:lnSpc>
              <a:spcBef>
                <a:spcPts val="600"/>
              </a:spcBef>
              <a:spcAft>
                <a:spcPts val="600"/>
              </a:spcAft>
              <a:buClr>
                <a:srgbClr val="DE00A4"/>
              </a:buClr>
              <a:buSzPct val="80000"/>
              <a:buNone/>
            </a:pPr>
            <a:r>
              <a:rPr lang="en-US" sz="2000" b="1" i="1" dirty="0"/>
              <a:t>Supported by: </a:t>
            </a:r>
            <a:r>
              <a:rPr lang="en-GB" sz="1800" i="1" dirty="0">
                <a:effectLst/>
                <a:latin typeface="Calibri" panose="020F0502020204030204" pitchFamily="34" charset="0"/>
                <a:ea typeface="Calibri" panose="020F0502020204030204" pitchFamily="34" charset="0"/>
              </a:rPr>
              <a:t>Clinical directors in emergency medicine, respiratory medicine, medicine for the care of older people, general medicine, and nursing leads</a:t>
            </a:r>
            <a:endParaRPr lang="en-US" sz="2000" i="1"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p>
            <a:r>
              <a:rPr lang="en-GB" sz="3200" dirty="0">
                <a:solidFill>
                  <a:schemeClr val="bg1"/>
                </a:solidFill>
              </a:rPr>
              <a:t>Recommendation 1</a:t>
            </a:r>
          </a:p>
        </p:txBody>
      </p:sp>
    </p:spTree>
    <p:extLst>
      <p:ext uri="{BB962C8B-B14F-4D97-AF65-F5344CB8AC3E}">
        <p14:creationId xmlns:p14="http://schemas.microsoft.com/office/powerpoint/2010/main" val="1334085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816" y="584775"/>
            <a:ext cx="8859184" cy="6019910"/>
          </a:xfrm>
        </p:spPr>
        <p:txBody>
          <a:bodyPr vert="horz" lIns="91440" tIns="45720" rIns="91440" bIns="45720" rtlCol="0">
            <a:normAutofit fontScale="62500" lnSpcReduction="20000"/>
          </a:bodyPr>
          <a:lstStyle/>
          <a:p>
            <a:pPr marL="0" indent="0">
              <a:lnSpc>
                <a:spcPct val="115000"/>
              </a:lnSpc>
              <a:spcAft>
                <a:spcPts val="800"/>
              </a:spcAft>
              <a:buNone/>
            </a:pPr>
            <a:r>
              <a:rPr lang="en-GB" sz="3800" dirty="0">
                <a:effectLst/>
                <a:latin typeface="Calibri" panose="020F0502020204030204" pitchFamily="34" charset="0"/>
                <a:ea typeface="Calibri" panose="020F0502020204030204" pitchFamily="34" charset="0"/>
                <a:cs typeface="Calibri" panose="020F0502020204030204" pitchFamily="34" charset="0"/>
              </a:rPr>
              <a:t>Undertake a chest X-ray in patients with suspected community-acquired pneumonia:</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Wingdings" panose="05000000000000000000" pitchFamily="2" charset="2"/>
              <a:buChar char=""/>
            </a:pPr>
            <a:r>
              <a:rPr lang="en-GB" sz="3800" dirty="0">
                <a:effectLst/>
                <a:latin typeface="Calibri" panose="020F0502020204030204" pitchFamily="34" charset="0"/>
                <a:ea typeface="Calibri" panose="020F0502020204030204" pitchFamily="34" charset="0"/>
                <a:cs typeface="Calibri" panose="020F0502020204030204" pitchFamily="34" charset="0"/>
              </a:rPr>
              <a:t>Within four-hours of arrival at hospital*</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Wingdings" panose="05000000000000000000" pitchFamily="2" charset="2"/>
              <a:buChar char=""/>
            </a:pPr>
            <a:r>
              <a:rPr lang="en-GB" sz="3800" dirty="0">
                <a:effectLst/>
                <a:latin typeface="Calibri" panose="020F0502020204030204" pitchFamily="34" charset="0"/>
                <a:ea typeface="Calibri" panose="020F0502020204030204" pitchFamily="34" charset="0"/>
                <a:cs typeface="Calibri" panose="020F0502020204030204" pitchFamily="34" charset="0"/>
              </a:rPr>
              <a:t>Provide a formal report within 12 hours of the X-ray.**</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800"/>
              </a:spcAft>
            </a:pPr>
            <a:r>
              <a:rPr lang="en-GB" sz="3200" i="1" dirty="0">
                <a:effectLst/>
                <a:latin typeface="Calibri" panose="020F0502020204030204" pitchFamily="34" charset="0"/>
                <a:ea typeface="Calibri" panose="020F0502020204030204" pitchFamily="34" charset="0"/>
                <a:cs typeface="Calibri" panose="020F0502020204030204" pitchFamily="34" charset="0"/>
              </a:rPr>
              <a:t>*</a:t>
            </a:r>
            <a:r>
              <a:rPr lang="en-GB" sz="3200" i="1" u="sng"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This supports NICE QS110 Quality Statement 3</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r>
              <a:rPr lang="en-GB" sz="3200" i="1" dirty="0">
                <a:effectLst/>
                <a:latin typeface="Calibri" panose="020F0502020204030204" pitchFamily="34" charset="0"/>
                <a:ea typeface="Calibri" panose="020F0502020204030204" pitchFamily="34" charset="0"/>
              </a:rPr>
              <a:t>** </a:t>
            </a:r>
            <a:r>
              <a:rPr lang="en-GB" sz="3200" i="1" u="sng" dirty="0">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This supports Diagnostic Imaging Reporting Turnaround Times</a:t>
            </a:r>
            <a:endParaRPr kumimoji="0" lang="en-GB" sz="3200" b="1" i="1" u="none" strike="noStrike" kern="1200" cap="none" spc="-100" normalizeH="0" baseline="0" noProof="0" dirty="0">
              <a:ln>
                <a:noFill/>
              </a:ln>
              <a:effectLst/>
              <a:uLnTx/>
              <a:uFillTx/>
              <a:latin typeface="Calibri" panose="020F0502020204030204"/>
              <a:ea typeface="+mn-ea"/>
              <a:cs typeface="+mn-cs"/>
            </a:endParaRPr>
          </a:p>
          <a:p>
            <a:pPr marL="0" marR="0" lvl="0" indent="0" algn="l" defTabSz="914400" rtl="0" eaLnBrk="1" fontAlgn="auto" latinLnBrk="0" hangingPunct="1">
              <a:lnSpc>
                <a:spcPct val="150000"/>
              </a:lnSpc>
              <a:spcBef>
                <a:spcPts val="600"/>
              </a:spcBef>
              <a:spcAft>
                <a:spcPts val="600"/>
              </a:spcAft>
              <a:buClr>
                <a:srgbClr val="DE00A4"/>
              </a:buClr>
              <a:buSzPct val="80000"/>
              <a:buFont typeface="Arial" panose="020B0604020202020204" pitchFamily="34" charset="0"/>
              <a:buNone/>
              <a:tabLst/>
              <a:defRPr/>
            </a:pPr>
            <a:endPar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50000"/>
              </a:lnSpc>
              <a:spcBef>
                <a:spcPts val="600"/>
              </a:spcBef>
              <a:spcAft>
                <a:spcPts val="600"/>
              </a:spcAft>
              <a:buClr>
                <a:srgbClr val="DE00A4"/>
              </a:buClr>
              <a:buSzPct val="80000"/>
              <a:buFont typeface="Arial" panose="020B0604020202020204" pitchFamily="34" charset="0"/>
              <a:buNone/>
              <a:tabLst/>
              <a:defRPr/>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Primary target audience: </a:t>
            </a:r>
            <a:r>
              <a:rPr lang="en-GB" sz="3200" i="1" dirty="0">
                <a:effectLst/>
                <a:latin typeface="Calibri" panose="020F0502020204030204" pitchFamily="34" charset="0"/>
                <a:ea typeface="Calibri" panose="020F0502020204030204" pitchFamily="34" charset="0"/>
              </a:rPr>
              <a:t>All healthcare professionals who review patients with pneumonia, and radiologists </a:t>
            </a:r>
          </a:p>
          <a:p>
            <a:pPr marL="0" marR="0" lvl="0" indent="0" algn="l" defTabSz="914400" rtl="0" eaLnBrk="1" fontAlgn="auto" latinLnBrk="0" hangingPunct="1">
              <a:lnSpc>
                <a:spcPct val="150000"/>
              </a:lnSpc>
              <a:spcBef>
                <a:spcPts val="600"/>
              </a:spcBef>
              <a:spcAft>
                <a:spcPts val="600"/>
              </a:spcAft>
              <a:buClr>
                <a:srgbClr val="DE00A4"/>
              </a:buClr>
              <a:buSzPct val="80000"/>
              <a:buFont typeface="Arial" panose="020B0604020202020204" pitchFamily="34" charset="0"/>
              <a:buNone/>
              <a:tabLst/>
              <a:defRPr/>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Supported by: </a:t>
            </a:r>
            <a:r>
              <a:rPr kumimoji="0" lang="en-GB" sz="3200" i="1" u="none" strike="noStrike" kern="1200" cap="none" spc="-100" normalizeH="0" baseline="0" noProof="0" dirty="0">
                <a:ln>
                  <a:noFill/>
                </a:ln>
                <a:solidFill>
                  <a:prstClr val="black"/>
                </a:solidFill>
                <a:effectLst/>
                <a:uLnTx/>
                <a:uFillTx/>
                <a:latin typeface="Calibri" panose="020F0502020204030204"/>
                <a:ea typeface="+mn-ea"/>
                <a:cs typeface="+mn-cs"/>
              </a:rPr>
              <a:t>Clinical directors for gastroenterology and clinical directors for colorectal/ gastrointestinal surgery</a:t>
            </a:r>
          </a:p>
          <a:p>
            <a:pPr marL="0" indent="0">
              <a:lnSpc>
                <a:spcPct val="150000"/>
              </a:lnSpc>
              <a:spcBef>
                <a:spcPts val="600"/>
              </a:spcBef>
              <a:spcAft>
                <a:spcPts val="600"/>
              </a:spcAft>
              <a:buClr>
                <a:srgbClr val="DE00A4"/>
              </a:buClr>
              <a:buSzPct val="80000"/>
              <a:buNone/>
            </a:pP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defPPr>
              <a:defRPr lang="en-US"/>
            </a:defPPr>
            <a:lvl1pPr>
              <a:defRPr sz="2800">
                <a:solidFill>
                  <a:schemeClr val="bg1"/>
                </a:solidFill>
              </a:defRPr>
            </a:lvl1pPr>
          </a:lstStyle>
          <a:p>
            <a:r>
              <a:rPr lang="en-GB" sz="3200" dirty="0"/>
              <a:t>Recommendation 2</a:t>
            </a:r>
          </a:p>
        </p:txBody>
      </p:sp>
    </p:spTree>
    <p:extLst>
      <p:ext uri="{BB962C8B-B14F-4D97-AF65-F5344CB8AC3E}">
        <p14:creationId xmlns:p14="http://schemas.microsoft.com/office/powerpoint/2010/main" val="32329342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816" y="584775"/>
            <a:ext cx="8859184" cy="6019910"/>
          </a:xfrm>
        </p:spPr>
        <p:txBody>
          <a:bodyPr vert="horz" lIns="91440" tIns="45720" rIns="91440" bIns="45720" rtlCol="0">
            <a:normAutofit fontScale="62500" lnSpcReduction="20000"/>
          </a:bodyPr>
          <a:lstStyle/>
          <a:p>
            <a:pPr marL="0" indent="0">
              <a:lnSpc>
                <a:spcPct val="115000"/>
              </a:lnSpc>
              <a:spcAft>
                <a:spcPts val="800"/>
              </a:spcAft>
              <a:buNone/>
            </a:pPr>
            <a:r>
              <a:rPr lang="en-GB" sz="3800" dirty="0">
                <a:effectLst/>
                <a:latin typeface="Calibri" panose="020F0502020204030204" pitchFamily="34" charset="0"/>
                <a:ea typeface="Calibri" panose="020F0502020204030204" pitchFamily="34" charset="0"/>
                <a:cs typeface="Calibri" panose="020F0502020204030204" pitchFamily="34" charset="0"/>
              </a:rPr>
              <a:t>Use clinical support tools such as </a:t>
            </a:r>
            <a:r>
              <a:rPr lang="en-GB" sz="3800" u="sng" dirty="0">
                <a:solidFill>
                  <a:srgbClr val="F09600"/>
                </a:solidFill>
                <a:effectLst/>
                <a:latin typeface="Calibri" panose="020F0502020204030204" pitchFamily="34" charset="0"/>
                <a:ea typeface="Calibri" panose="020F0502020204030204" pitchFamily="34" charset="0"/>
                <a:cs typeface="Calibri" panose="020F0502020204030204" pitchFamily="34" charset="0"/>
                <a:hlinkClick r:id="rId3"/>
              </a:rPr>
              <a:t>CURB65</a:t>
            </a:r>
            <a:r>
              <a:rPr lang="en-GB" sz="3800" dirty="0">
                <a:effectLst/>
                <a:latin typeface="Calibri" panose="020F0502020204030204" pitchFamily="34" charset="0"/>
                <a:ea typeface="Calibri" panose="020F0502020204030204" pitchFamily="34" charset="0"/>
                <a:cs typeface="Calibri" panose="020F0502020204030204" pitchFamily="34" charset="0"/>
              </a:rPr>
              <a:t>* and </a:t>
            </a:r>
            <a:r>
              <a:rPr lang="en-GB" sz="3800" u="sng" dirty="0">
                <a:solidFill>
                  <a:srgbClr val="F09600"/>
                </a:solidFill>
                <a:effectLst/>
                <a:latin typeface="Calibri" panose="020F0502020204030204" pitchFamily="34" charset="0"/>
                <a:ea typeface="Calibri" panose="020F0502020204030204" pitchFamily="34" charset="0"/>
                <a:cs typeface="Calibri" panose="020F0502020204030204" pitchFamily="34" charset="0"/>
                <a:hlinkClick r:id="rId4"/>
              </a:rPr>
              <a:t>NEWS2</a:t>
            </a:r>
            <a:r>
              <a:rPr lang="en-GB" sz="3800" dirty="0">
                <a:effectLst/>
                <a:latin typeface="Calibri" panose="020F0502020204030204" pitchFamily="34" charset="0"/>
                <a:ea typeface="Calibri" panose="020F0502020204030204" pitchFamily="34" charset="0"/>
                <a:cs typeface="Calibri" panose="020F0502020204030204" pitchFamily="34" charset="0"/>
              </a:rPr>
              <a:t>, in combination with clinical judgement to determine:</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Wingdings" panose="05000000000000000000" pitchFamily="2" charset="2"/>
              <a:buChar char=""/>
            </a:pPr>
            <a:r>
              <a:rPr lang="en-GB" sz="3800" dirty="0">
                <a:effectLst/>
                <a:latin typeface="Calibri" panose="020F0502020204030204" pitchFamily="34" charset="0"/>
                <a:ea typeface="Calibri" panose="020F0502020204030204" pitchFamily="34" charset="0"/>
                <a:cs typeface="Calibri" panose="020F0502020204030204" pitchFamily="34" charset="0"/>
              </a:rPr>
              <a:t>The most appropriate pathway of care for patients with community-acquired pneumonia – ambulatory or inpatient</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Wingdings" panose="05000000000000000000" pitchFamily="2" charset="2"/>
              <a:buChar char=""/>
            </a:pPr>
            <a:r>
              <a:rPr lang="en-GB" sz="3800" dirty="0">
                <a:effectLst/>
                <a:latin typeface="Calibri" panose="020F0502020204030204" pitchFamily="34" charset="0"/>
                <a:ea typeface="Calibri" panose="020F0502020204030204" pitchFamily="34" charset="0"/>
                <a:cs typeface="Calibri" panose="020F0502020204030204" pitchFamily="34" charset="0"/>
              </a:rPr>
              <a:t>Which investigations are needed</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Wingdings" panose="05000000000000000000" pitchFamily="2" charset="2"/>
              <a:buChar char=""/>
            </a:pPr>
            <a:r>
              <a:rPr lang="en-GB" sz="3800" dirty="0">
                <a:effectLst/>
                <a:latin typeface="Calibri" panose="020F0502020204030204" pitchFamily="34" charset="0"/>
                <a:ea typeface="Calibri" panose="020F0502020204030204" pitchFamily="34" charset="0"/>
                <a:cs typeface="Calibri" panose="020F0502020204030204" pitchFamily="34" charset="0"/>
              </a:rPr>
              <a:t>Antibiotics to use as initial treatment </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Wingdings" panose="05000000000000000000" pitchFamily="2" charset="2"/>
              <a:buChar char=""/>
            </a:pPr>
            <a:r>
              <a:rPr lang="en-GB" sz="3800" dirty="0">
                <a:effectLst/>
                <a:latin typeface="Calibri" panose="020F0502020204030204" pitchFamily="34" charset="0"/>
                <a:ea typeface="Calibri" panose="020F0502020204030204" pitchFamily="34" charset="0"/>
                <a:cs typeface="Calibri" panose="020F0502020204030204" pitchFamily="34" charset="0"/>
              </a:rPr>
              <a:t>Treatment escalation decisions</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50000"/>
              </a:lnSpc>
              <a:spcBef>
                <a:spcPts val="600"/>
              </a:spcBef>
              <a:spcAft>
                <a:spcPts val="600"/>
              </a:spcAft>
              <a:buClr>
                <a:srgbClr val="DE00A4"/>
              </a:buClr>
              <a:buSzPct val="80000"/>
              <a:buFont typeface="Arial" panose="020B0604020202020204" pitchFamily="34" charset="0"/>
              <a:buNone/>
              <a:tabLst/>
              <a:defRPr/>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Primary target audience: </a:t>
            </a:r>
            <a:r>
              <a:rPr lang="en-GB" sz="3200" i="1" dirty="0">
                <a:effectLst/>
                <a:latin typeface="Calibri" panose="020F0502020204030204" pitchFamily="34" charset="0"/>
                <a:ea typeface="Calibri" panose="020F0502020204030204" pitchFamily="34" charset="0"/>
              </a:rPr>
              <a:t>All healthcare professionals who review patients with pneumonia, and radiologists </a:t>
            </a:r>
          </a:p>
          <a:p>
            <a:pPr marL="0" marR="0" lvl="0" indent="0" algn="l" defTabSz="914400" rtl="0" eaLnBrk="1" fontAlgn="auto" latinLnBrk="0" hangingPunct="1">
              <a:lnSpc>
                <a:spcPct val="150000"/>
              </a:lnSpc>
              <a:spcBef>
                <a:spcPts val="600"/>
              </a:spcBef>
              <a:spcAft>
                <a:spcPts val="600"/>
              </a:spcAft>
              <a:buClr>
                <a:srgbClr val="DE00A4"/>
              </a:buClr>
              <a:buSzPct val="80000"/>
              <a:buFont typeface="Arial" panose="020B0604020202020204" pitchFamily="34" charset="0"/>
              <a:buNone/>
              <a:tabLst/>
              <a:defRPr/>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Supported by: </a:t>
            </a:r>
            <a:r>
              <a:rPr kumimoji="0" lang="en-GB" sz="3200" i="1" u="none" strike="noStrike" kern="1200" cap="none" spc="-100" normalizeH="0" baseline="0" noProof="0" dirty="0">
                <a:ln>
                  <a:noFill/>
                </a:ln>
                <a:solidFill>
                  <a:prstClr val="black"/>
                </a:solidFill>
                <a:effectLst/>
                <a:uLnTx/>
                <a:uFillTx/>
                <a:latin typeface="Calibri" panose="020F0502020204030204"/>
                <a:ea typeface="+mn-ea"/>
                <a:cs typeface="+mn-cs"/>
              </a:rPr>
              <a:t>Clinical directors for gastroenterology and clinical directors for colorectal/ gastrointestinal surgery</a:t>
            </a:r>
          </a:p>
          <a:p>
            <a:pPr marL="0" indent="0">
              <a:lnSpc>
                <a:spcPct val="150000"/>
              </a:lnSpc>
              <a:spcBef>
                <a:spcPts val="600"/>
              </a:spcBef>
              <a:spcAft>
                <a:spcPts val="600"/>
              </a:spcAft>
              <a:buClr>
                <a:srgbClr val="DE00A4"/>
              </a:buClr>
              <a:buSzPct val="80000"/>
              <a:buNone/>
            </a:pP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defPPr>
              <a:defRPr lang="en-US"/>
            </a:defPPr>
            <a:lvl1pPr>
              <a:defRPr sz="2800">
                <a:solidFill>
                  <a:schemeClr val="bg1"/>
                </a:solidFill>
              </a:defRPr>
            </a:lvl1pPr>
          </a:lstStyle>
          <a:p>
            <a:r>
              <a:rPr lang="en-GB" sz="3200" dirty="0"/>
              <a:t>Recommendation 3</a:t>
            </a:r>
          </a:p>
        </p:txBody>
      </p:sp>
    </p:spTree>
    <p:extLst>
      <p:ext uri="{BB962C8B-B14F-4D97-AF65-F5344CB8AC3E}">
        <p14:creationId xmlns:p14="http://schemas.microsoft.com/office/powerpoint/2010/main" val="438779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816" y="584775"/>
            <a:ext cx="8859184" cy="6019910"/>
          </a:xfrm>
        </p:spPr>
        <p:txBody>
          <a:bodyPr vert="horz" lIns="91440" tIns="45720" rIns="91440" bIns="45720" rtlCol="0">
            <a:normAutofit fontScale="62500" lnSpcReduction="20000"/>
          </a:bodyPr>
          <a:lstStyle/>
          <a:p>
            <a:pPr marL="0" indent="0">
              <a:lnSpc>
                <a:spcPct val="115000"/>
              </a:lnSpc>
              <a:spcAft>
                <a:spcPts val="800"/>
              </a:spcAft>
              <a:buNone/>
            </a:pPr>
            <a:r>
              <a:rPr lang="en-GB" sz="3800" dirty="0">
                <a:effectLst/>
                <a:latin typeface="Calibri" panose="020F0502020204030204" pitchFamily="34" charset="0"/>
                <a:ea typeface="Calibri" panose="020F0502020204030204" pitchFamily="34" charset="0"/>
                <a:cs typeface="Calibri" panose="020F0502020204030204" pitchFamily="34" charset="0"/>
              </a:rPr>
              <a:t>Use the results of essential investigations (e.g. chest X-ray or blood results) to review the provisional diagnosis and severity of community-acquired pneumonia for patients admitted to hospital who have started treatment to change/adjust antibiotics as necessary. </a:t>
            </a:r>
          </a:p>
          <a:p>
            <a:pPr marL="0" indent="0">
              <a:lnSpc>
                <a:spcPct val="115000"/>
              </a:lnSpc>
              <a:spcAft>
                <a:spcPts val="800"/>
              </a:spcAft>
              <a:buNone/>
            </a:pPr>
            <a:r>
              <a:rPr lang="en-GB" sz="3800" i="1" dirty="0">
                <a:effectLst/>
                <a:latin typeface="Calibri" panose="020F0502020204030204" pitchFamily="34" charset="0"/>
                <a:ea typeface="Calibri" panose="020F0502020204030204" pitchFamily="34" charset="0"/>
              </a:rPr>
              <a:t>N.B. </a:t>
            </a:r>
            <a:r>
              <a:rPr lang="en-GB" sz="3800" i="1" u="sng"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 tool such as Start Smart then Focus for antimicrobial stewardship may help</a:t>
            </a:r>
            <a:endParaRPr lang="en-GB" sz="3800" dirty="0">
              <a:latin typeface="Calibri" panose="020F0502020204030204" pitchFamily="34" charset="0"/>
              <a:ea typeface="Calibri" panose="020F0502020204030204" pitchFamily="34" charset="0"/>
              <a:cs typeface="Calibri" panose="020F0502020204030204" pitchFamily="34" charset="0"/>
            </a:endParaRPr>
          </a:p>
          <a:p>
            <a:pPr marL="0" indent="0" eaLnBrk="0" fontAlgn="base" hangingPunct="0">
              <a:lnSpc>
                <a:spcPct val="115000"/>
              </a:lnSpc>
              <a:spcAft>
                <a:spcPts val="800"/>
              </a:spcAft>
              <a:buNone/>
            </a:pPr>
            <a:endPar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endParaRPr>
          </a:p>
          <a:p>
            <a:pPr marL="0" indent="0" eaLnBrk="0" fontAlgn="base" hangingPunc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Primary target audience: </a:t>
            </a:r>
            <a:r>
              <a:rPr lang="en-GB" sz="3200" i="1" dirty="0">
                <a:effectLst/>
                <a:latin typeface="Calibri" panose="020F0502020204030204" pitchFamily="34" charset="0"/>
                <a:ea typeface="Calibri" panose="020F0502020204030204" pitchFamily="34" charset="0"/>
                <a:cs typeface="Calibri" panose="020F0502020204030204" pitchFamily="34" charset="0"/>
              </a:rPr>
              <a:t>All healthcare professionals who review patients with pneumonia</a:t>
            </a:r>
            <a:endParaRPr lang="en-GB" sz="3200" dirty="0">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Supported by: </a:t>
            </a:r>
            <a:r>
              <a:rPr lang="en-GB" sz="3200" i="1" dirty="0">
                <a:effectLst/>
                <a:latin typeface="Calibri" panose="020F0502020204030204" pitchFamily="34" charset="0"/>
                <a:ea typeface="Calibri" panose="020F0502020204030204" pitchFamily="34" charset="0"/>
              </a:rPr>
              <a:t>Clinical directors in emergency medicine, respiratory medicine, medicine for the care of older people, general medicine, and nursing leads</a:t>
            </a: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defPPr>
              <a:defRPr lang="en-US"/>
            </a:defPPr>
            <a:lvl1pPr>
              <a:defRPr sz="2800">
                <a:solidFill>
                  <a:schemeClr val="bg1"/>
                </a:solidFill>
              </a:defRPr>
            </a:lvl1pPr>
          </a:lstStyle>
          <a:p>
            <a:r>
              <a:rPr lang="en-GB" sz="3200" dirty="0"/>
              <a:t>Recommendation 4</a:t>
            </a:r>
          </a:p>
        </p:txBody>
      </p:sp>
    </p:spTree>
    <p:extLst>
      <p:ext uri="{BB962C8B-B14F-4D97-AF65-F5344CB8AC3E}">
        <p14:creationId xmlns:p14="http://schemas.microsoft.com/office/powerpoint/2010/main" val="3448422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816" y="584775"/>
            <a:ext cx="8859184" cy="6019910"/>
          </a:xfrm>
        </p:spPr>
        <p:txBody>
          <a:bodyPr vert="horz" lIns="91440" tIns="45720" rIns="91440" bIns="45720" rtlCol="0">
            <a:normAutofit fontScale="62500" lnSpcReduction="20000"/>
          </a:bodyPr>
          <a:lstStyle/>
          <a:p>
            <a:pPr marL="0" indent="0">
              <a:lnSpc>
                <a:spcPct val="115000"/>
              </a:lnSpc>
              <a:spcAft>
                <a:spcPts val="800"/>
              </a:spcAft>
              <a:buNone/>
            </a:pPr>
            <a:r>
              <a:rPr lang="en-GB" sz="3800" dirty="0">
                <a:effectLst/>
                <a:latin typeface="Calibri" panose="020F0502020204030204" pitchFamily="34" charset="0"/>
                <a:ea typeface="Calibri" panose="020F0502020204030204" pitchFamily="34" charset="0"/>
                <a:cs typeface="Calibri" panose="020F0502020204030204" pitchFamily="34" charset="0"/>
              </a:rPr>
              <a:t>Arrange microbiological investigations according to the level of community-acquired pneumonia severity.</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lang="en-GB" sz="3800" i="1" dirty="0">
                <a:effectLst/>
                <a:latin typeface="Calibri" panose="020F0502020204030204" pitchFamily="34" charset="0"/>
                <a:ea typeface="Calibri" panose="020F0502020204030204" pitchFamily="34" charset="0"/>
              </a:rPr>
              <a:t>This support </a:t>
            </a:r>
            <a:r>
              <a:rPr lang="en-GB" sz="3800" i="1" u="sng"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NICE CG191</a:t>
            </a:r>
            <a:r>
              <a:rPr lang="en-GB" sz="3800" i="1" dirty="0">
                <a:effectLst/>
                <a:latin typeface="Calibri" panose="020F0502020204030204" pitchFamily="34" charset="0"/>
                <a:ea typeface="Calibri" panose="020F0502020204030204" pitchFamily="34" charset="0"/>
              </a:rPr>
              <a:t> and </a:t>
            </a:r>
            <a:r>
              <a:rPr lang="en-GB" sz="3800" i="1" u="sng" dirty="0">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British Thoracic Society guidelines for the management of community acquired pneumonia (2009)</a:t>
            </a:r>
            <a:endParaRPr kumimoji="0" lang="en-GB" sz="3800" b="1" i="1" u="none" strike="noStrike" kern="1200" cap="none" spc="-100" normalizeH="0" baseline="0" noProof="0" dirty="0">
              <a:ln>
                <a:noFill/>
              </a:ln>
              <a:effectLst/>
              <a:uLnTx/>
              <a:uFillTx/>
              <a:latin typeface="Calibri" panose="020F0502020204030204"/>
              <a:ea typeface="+mn-ea"/>
              <a:cs typeface="+mn-cs"/>
            </a:endParaRPr>
          </a:p>
          <a:p>
            <a:pPr marL="0" indent="0">
              <a:lnSpc>
                <a:spcPct val="115000"/>
              </a:lnSpc>
              <a:spcAft>
                <a:spcPts val="800"/>
              </a:spcAft>
              <a:buNone/>
            </a:pPr>
            <a:endPar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endParaRPr>
          </a:p>
          <a:p>
            <a:pPr marL="0" inden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Primary target audience: </a:t>
            </a:r>
            <a:r>
              <a:rPr lang="en-GB" sz="3200" i="1" dirty="0">
                <a:effectLst/>
                <a:latin typeface="Calibri" panose="020F0502020204030204" pitchFamily="34" charset="0"/>
                <a:ea typeface="Calibri" panose="020F0502020204030204" pitchFamily="34" charset="0"/>
                <a:cs typeface="Calibri" panose="020F0502020204030204" pitchFamily="34" charset="0"/>
              </a:rPr>
              <a:t>All healthcare professionals who review patients with pneumonia</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Supported by: </a:t>
            </a:r>
            <a:r>
              <a:rPr lang="en-GB" sz="3200" i="1" dirty="0">
                <a:effectLst/>
                <a:latin typeface="Calibri" panose="020F0502020204030204" pitchFamily="34" charset="0"/>
                <a:ea typeface="Calibri" panose="020F0502020204030204" pitchFamily="34" charset="0"/>
              </a:rPr>
              <a:t>Clinical directors in emergency medicine, respiratory medicine, medicine for the care of older people, general medicine, microbiology, and nursing leads</a:t>
            </a: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defPPr>
              <a:defRPr lang="en-US"/>
            </a:defPPr>
            <a:lvl1pPr>
              <a:defRPr sz="2800">
                <a:solidFill>
                  <a:schemeClr val="bg1"/>
                </a:solidFill>
              </a:defRPr>
            </a:lvl1pPr>
          </a:lstStyle>
          <a:p>
            <a:r>
              <a:rPr lang="en-GB" sz="3200" dirty="0"/>
              <a:t>Recommendation 5</a:t>
            </a:r>
          </a:p>
        </p:txBody>
      </p:sp>
    </p:spTree>
    <p:extLst>
      <p:ext uri="{BB962C8B-B14F-4D97-AF65-F5344CB8AC3E}">
        <p14:creationId xmlns:p14="http://schemas.microsoft.com/office/powerpoint/2010/main" val="1007880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816" y="584775"/>
            <a:ext cx="8859184" cy="6019910"/>
          </a:xfrm>
        </p:spPr>
        <p:txBody>
          <a:bodyPr vert="horz" lIns="91440" tIns="45720" rIns="91440" bIns="45720" rtlCol="0">
            <a:normAutofit fontScale="62500" lnSpcReduction="20000"/>
          </a:bodyPr>
          <a:lstStyle/>
          <a:p>
            <a:pPr marL="0" indent="0">
              <a:lnSpc>
                <a:spcPct val="115000"/>
              </a:lnSpc>
              <a:spcAft>
                <a:spcPts val="800"/>
              </a:spcAft>
              <a:buNone/>
            </a:pPr>
            <a:r>
              <a:rPr lang="en-GB" sz="3800" dirty="0">
                <a:effectLst/>
                <a:latin typeface="Calibri" panose="020F0502020204030204" pitchFamily="34" charset="0"/>
                <a:ea typeface="Calibri" panose="020F0502020204030204" pitchFamily="34" charset="0"/>
                <a:cs typeface="Calibri" panose="020F0502020204030204" pitchFamily="34" charset="0"/>
              </a:rPr>
              <a:t>Prescribe antibiotics for pneumonia according to the level of clinical severity, using the narrowest spectrum of activity, and follow your hospital antibiotic guidelines. Review the antibiotic to ensure it is the most appropriate and is the best mode of delivery.</a:t>
            </a:r>
            <a:r>
              <a:rPr lang="en-GB" sz="3800" i="1" dirty="0">
                <a:effectLst/>
                <a:latin typeface="Calibri" panose="020F0502020204030204" pitchFamily="34" charset="0"/>
                <a:ea typeface="Calibri" panose="020F0502020204030204" pitchFamily="34" charset="0"/>
                <a:cs typeface="Calibri" panose="020F0502020204030204" pitchFamily="34" charset="0"/>
              </a:rPr>
              <a:t> </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lang="en-GB" sz="4000" i="1" dirty="0">
                <a:effectLst/>
                <a:latin typeface="Calibri" panose="020F0502020204030204" pitchFamily="34" charset="0"/>
                <a:ea typeface="Calibri" panose="020F0502020204030204" pitchFamily="34" charset="0"/>
                <a:cs typeface="Calibri" panose="020F0502020204030204" pitchFamily="34" charset="0"/>
              </a:rPr>
              <a:t>N.B. </a:t>
            </a:r>
            <a:r>
              <a:rPr lang="en-GB" sz="4000" i="1" u="sng"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 tool such as Start Smart then Focus for antimicrobial stewardship may help</a:t>
            </a:r>
            <a:endParaRPr lang="en-GB" sz="4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endParaRPr>
          </a:p>
          <a:p>
            <a:pPr marL="0" inden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Primary target audience: </a:t>
            </a:r>
            <a:r>
              <a:rPr lang="en-GB" sz="3200" i="1" dirty="0">
                <a:effectLst/>
                <a:latin typeface="Calibri" panose="020F0502020204030204" pitchFamily="34" charset="0"/>
                <a:ea typeface="Calibri" panose="020F0502020204030204" pitchFamily="34" charset="0"/>
                <a:cs typeface="Calibri" panose="020F0502020204030204" pitchFamily="34" charset="0"/>
              </a:rPr>
              <a:t>All healthcare professionals who review patients with pneumonia</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Supported by: </a:t>
            </a:r>
            <a:r>
              <a:rPr lang="en-GB" sz="3200" i="1" dirty="0">
                <a:effectLst/>
                <a:latin typeface="Calibri" panose="020F0502020204030204" pitchFamily="34" charset="0"/>
                <a:ea typeface="Calibri" panose="020F0502020204030204" pitchFamily="34" charset="0"/>
              </a:rPr>
              <a:t>Clinical directors in emergency medicine, respiratory medicine, medicine for the care of older people, general medicine, pharmacy, and nursing leads</a:t>
            </a: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defPPr>
              <a:defRPr lang="en-US"/>
            </a:defPPr>
            <a:lvl1pPr>
              <a:defRPr sz="2800">
                <a:solidFill>
                  <a:schemeClr val="bg1"/>
                </a:solidFill>
              </a:defRPr>
            </a:lvl1pPr>
          </a:lstStyle>
          <a:p>
            <a:r>
              <a:rPr lang="en-GB" sz="3200" dirty="0"/>
              <a:t>Recommendation 6</a:t>
            </a:r>
          </a:p>
        </p:txBody>
      </p:sp>
    </p:spTree>
    <p:extLst>
      <p:ext uri="{BB962C8B-B14F-4D97-AF65-F5344CB8AC3E}">
        <p14:creationId xmlns:p14="http://schemas.microsoft.com/office/powerpoint/2010/main" val="1041028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816" y="584775"/>
            <a:ext cx="8859184" cy="6019910"/>
          </a:xfrm>
        </p:spPr>
        <p:txBody>
          <a:bodyPr vert="horz" lIns="91440" tIns="45720" rIns="91440" bIns="45720" rtlCol="0">
            <a:normAutofit fontScale="62500" lnSpcReduction="20000"/>
          </a:bodyPr>
          <a:lstStyle/>
          <a:p>
            <a:pPr marL="0" indent="0">
              <a:lnSpc>
                <a:spcPct val="115000"/>
              </a:lnSpc>
              <a:spcAft>
                <a:spcPts val="800"/>
              </a:spcAft>
              <a:buNone/>
            </a:pPr>
            <a:r>
              <a:rPr lang="en-GB" sz="3800" dirty="0">
                <a:effectLst/>
                <a:latin typeface="Calibri" panose="020F0502020204030204" pitchFamily="34" charset="0"/>
                <a:ea typeface="Calibri" panose="020F0502020204030204" pitchFamily="34" charset="0"/>
                <a:cs typeface="Calibri" panose="020F0502020204030204" pitchFamily="34" charset="0"/>
              </a:rPr>
              <a:t>Ensure a treatment escalation plan is in place following diagnosis of community-acquired pneumonia. This should be agreed in discussion with the patient and their family, considering a combination of factors such as age, frailty, and comorbidities.</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lang="en-GB" sz="3800" i="1" dirty="0">
                <a:effectLst/>
                <a:latin typeface="Calibri" panose="020F0502020204030204" pitchFamily="34" charset="0"/>
                <a:ea typeface="Calibri" panose="020F0502020204030204" pitchFamily="34" charset="0"/>
              </a:rPr>
              <a:t>This support </a:t>
            </a:r>
            <a:r>
              <a:rPr lang="en-GB" sz="3800" i="1" u="sng"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NICE CG191</a:t>
            </a:r>
            <a:r>
              <a:rPr lang="en-GB" sz="3800" i="1" dirty="0">
                <a:effectLst/>
                <a:latin typeface="Calibri" panose="020F0502020204030204" pitchFamily="34" charset="0"/>
                <a:ea typeface="Calibri" panose="020F0502020204030204" pitchFamily="34" charset="0"/>
              </a:rPr>
              <a:t> and </a:t>
            </a:r>
            <a:r>
              <a:rPr lang="en-GB" sz="3800" i="1" u="sng" dirty="0">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British Thoracic Society guidelines for the management of community acquired pneumonia (2009)</a:t>
            </a:r>
            <a:endParaRPr kumimoji="0" lang="en-GB" sz="3800" b="1" i="1" u="none" strike="noStrike" kern="1200" cap="none" spc="-100" normalizeH="0" baseline="0" noProof="0" dirty="0">
              <a:ln>
                <a:noFill/>
              </a:ln>
              <a:effectLst/>
              <a:uLnTx/>
              <a:uFillTx/>
              <a:latin typeface="Calibri" panose="020F0502020204030204"/>
              <a:ea typeface="+mn-ea"/>
              <a:cs typeface="+mn-cs"/>
            </a:endParaRPr>
          </a:p>
          <a:p>
            <a:pPr marL="0" indent="0">
              <a:lnSpc>
                <a:spcPct val="115000"/>
              </a:lnSpc>
              <a:spcAft>
                <a:spcPts val="800"/>
              </a:spcAft>
              <a:buNone/>
            </a:pPr>
            <a:endPar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endParaRPr>
          </a:p>
          <a:p>
            <a:pPr marL="0" inden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Primary target audience: </a:t>
            </a:r>
            <a:r>
              <a:rPr lang="en-GB" sz="3200" i="1" dirty="0">
                <a:effectLst/>
                <a:latin typeface="Calibri" panose="020F0502020204030204" pitchFamily="34" charset="0"/>
                <a:ea typeface="Calibri" panose="020F0502020204030204" pitchFamily="34" charset="0"/>
                <a:cs typeface="Calibri" panose="020F0502020204030204" pitchFamily="34" charset="0"/>
              </a:rPr>
              <a:t>All healthcare professionals who review patients with pneumonia</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Supported by: </a:t>
            </a:r>
            <a:r>
              <a:rPr lang="en-GB" sz="3200" i="1" dirty="0">
                <a:effectLst/>
                <a:latin typeface="Calibri" panose="020F0502020204030204" pitchFamily="34" charset="0"/>
                <a:ea typeface="Calibri" panose="020F0502020204030204" pitchFamily="34" charset="0"/>
              </a:rPr>
              <a:t>Clinical directors in respiratory medicine, medicine for the care of older people, general medicine, and nursing leads</a:t>
            </a: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defPPr>
              <a:defRPr lang="en-US"/>
            </a:defPPr>
            <a:lvl1pPr>
              <a:defRPr sz="2800">
                <a:solidFill>
                  <a:schemeClr val="bg1"/>
                </a:solidFill>
              </a:defRPr>
            </a:lvl1pPr>
          </a:lstStyle>
          <a:p>
            <a:r>
              <a:rPr lang="en-GB" sz="3200" dirty="0"/>
              <a:t>Recommendation 7</a:t>
            </a:r>
          </a:p>
        </p:txBody>
      </p:sp>
    </p:spTree>
    <p:extLst>
      <p:ext uri="{BB962C8B-B14F-4D97-AF65-F5344CB8AC3E}">
        <p14:creationId xmlns:p14="http://schemas.microsoft.com/office/powerpoint/2010/main" val="1588304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816" y="584775"/>
            <a:ext cx="8859184" cy="6019910"/>
          </a:xfrm>
        </p:spPr>
        <p:txBody>
          <a:bodyPr vert="horz" lIns="91440" tIns="45720" rIns="91440" bIns="45720" rtlCol="0">
            <a:normAutofit fontScale="62500" lnSpcReduction="20000"/>
          </a:bodyPr>
          <a:lstStyle/>
          <a:p>
            <a:pPr marL="0" indent="0">
              <a:lnSpc>
                <a:spcPct val="115000"/>
              </a:lnSpc>
              <a:spcAft>
                <a:spcPts val="800"/>
              </a:spcAft>
              <a:buNone/>
            </a:pPr>
            <a:r>
              <a:rPr lang="en-GB" sz="3800" dirty="0">
                <a:effectLst/>
                <a:latin typeface="Calibri" panose="020F0502020204030204" pitchFamily="34" charset="0"/>
                <a:ea typeface="Calibri" panose="020F0502020204030204" pitchFamily="34" charset="0"/>
              </a:rPr>
              <a:t>Record smoking status in patients admitted with community-acquired pneumonia. Offer brief advice, nicotine replacement therapy, and referral to a tobacco dependency specialist to support the group of patients who smoke, while they are in hospital and, after discharge.* </a:t>
            </a:r>
          </a:p>
          <a:p>
            <a:pPr marL="0" indent="0">
              <a:lnSpc>
                <a:spcPct val="115000"/>
              </a:lnSpc>
              <a:spcAft>
                <a:spcPts val="800"/>
              </a:spcAft>
              <a:buNone/>
            </a:pPr>
            <a:r>
              <a:rPr lang="en-GB" sz="3800" i="1" dirty="0">
                <a:effectLst/>
                <a:latin typeface="Calibri" panose="020F0502020204030204" pitchFamily="34" charset="0"/>
                <a:ea typeface="Calibri" panose="020F0502020204030204" pitchFamily="34" charset="0"/>
                <a:cs typeface="Calibri" panose="020F0502020204030204" pitchFamily="34" charset="0"/>
              </a:rPr>
              <a:t>*</a:t>
            </a:r>
            <a:r>
              <a:rPr lang="en-GB" sz="3800" i="1" u="sng"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This supports NICE Guideline 209</a:t>
            </a:r>
            <a:r>
              <a:rPr lang="en-GB" sz="3800" i="1" u="sng" dirty="0">
                <a:effectLst/>
                <a:latin typeface="Calibri" panose="020F0502020204030204" pitchFamily="34" charset="0"/>
                <a:ea typeface="Calibri" panose="020F0502020204030204" pitchFamily="34" charset="0"/>
                <a:cs typeface="Calibri" panose="020F0502020204030204" pitchFamily="34" charset="0"/>
              </a:rPr>
              <a:t> 1.14.13</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endParaRPr>
          </a:p>
          <a:p>
            <a:pPr marL="0" inden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Primary target audience: </a:t>
            </a:r>
            <a:r>
              <a:rPr lang="en-GB" sz="3200" i="1" dirty="0">
                <a:effectLst/>
                <a:latin typeface="Calibri" panose="020F0502020204030204" pitchFamily="34" charset="0"/>
                <a:ea typeface="Calibri" panose="020F0502020204030204" pitchFamily="34" charset="0"/>
                <a:cs typeface="Calibri" panose="020F0502020204030204" pitchFamily="34" charset="0"/>
              </a:rPr>
              <a:t>All healthcare professionals who review patients with pneumonia</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Supported by: </a:t>
            </a:r>
            <a:r>
              <a:rPr lang="en-GB" sz="3200" i="1" dirty="0">
                <a:effectLst/>
                <a:latin typeface="Calibri" panose="020F0502020204030204" pitchFamily="34" charset="0"/>
                <a:ea typeface="Calibri" panose="020F0502020204030204" pitchFamily="34" charset="0"/>
                <a:cs typeface="Calibri" panose="020F0502020204030204" pitchFamily="34" charset="0"/>
              </a:rPr>
              <a:t>Clinical directors in respiratory medicine, medicine for the care of older people, general medicine, and nursing leads</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15000"/>
              </a:lnSpc>
              <a:spcAft>
                <a:spcPts val="800"/>
              </a:spcAft>
              <a:buNone/>
            </a:pP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defPPr>
              <a:defRPr lang="en-US"/>
            </a:defPPr>
            <a:lvl1pPr>
              <a:defRPr sz="2800">
                <a:solidFill>
                  <a:schemeClr val="bg1"/>
                </a:solidFill>
              </a:defRPr>
            </a:lvl1pPr>
          </a:lstStyle>
          <a:p>
            <a:r>
              <a:rPr lang="en-GB" sz="3200" dirty="0"/>
              <a:t>Recommendation 8</a:t>
            </a:r>
          </a:p>
        </p:txBody>
      </p:sp>
    </p:spTree>
    <p:extLst>
      <p:ext uri="{BB962C8B-B14F-4D97-AF65-F5344CB8AC3E}">
        <p14:creationId xmlns:p14="http://schemas.microsoft.com/office/powerpoint/2010/main" val="293298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816" y="584775"/>
            <a:ext cx="8859184" cy="6019910"/>
          </a:xfrm>
        </p:spPr>
        <p:txBody>
          <a:bodyPr vert="horz" lIns="91440" tIns="45720" rIns="91440" bIns="45720" rtlCol="0">
            <a:normAutofit fontScale="62500" lnSpcReduction="20000"/>
          </a:bodyPr>
          <a:lstStyle/>
          <a:p>
            <a:pPr marL="0" indent="0">
              <a:lnSpc>
                <a:spcPct val="115000"/>
              </a:lnSpc>
              <a:spcAft>
                <a:spcPts val="800"/>
              </a:spcAft>
              <a:buNone/>
            </a:pPr>
            <a:r>
              <a:rPr lang="en-GB" sz="3800" dirty="0">
                <a:effectLst/>
                <a:latin typeface="Calibri" panose="020F0502020204030204" pitchFamily="34" charset="0"/>
                <a:ea typeface="Calibri" panose="020F0502020204030204" pitchFamily="34" charset="0"/>
                <a:cs typeface="Calibri" panose="020F0502020204030204" pitchFamily="34" charset="0"/>
              </a:rPr>
              <a:t>Use admission to hospital with community-acquired pneumonia as an opportunity to address a patient’s general health and wellbeing.*</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lang="en-GB" sz="3800" i="1" u="none" strike="noStrike"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a:t>
            </a:r>
            <a:r>
              <a:rPr lang="en-GB" sz="3800" i="1" u="sng"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This supports NICE Guideline 16</a:t>
            </a:r>
            <a:r>
              <a:rPr lang="en-GB" sz="3800" i="1" dirty="0">
                <a:effectLst/>
                <a:latin typeface="Calibri" panose="020F0502020204030204" pitchFamily="34" charset="0"/>
                <a:ea typeface="Calibri" panose="020F0502020204030204" pitchFamily="34" charset="0"/>
                <a:cs typeface="Calibri" panose="020F0502020204030204" pitchFamily="34" charset="0"/>
              </a:rPr>
              <a:t> and </a:t>
            </a:r>
            <a:r>
              <a:rPr lang="en-GB" sz="3800" i="1" u="sng" dirty="0">
                <a:effectLst/>
                <a:latin typeface="Calibri" panose="020F0502020204030204" pitchFamily="34" charset="0"/>
                <a:ea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Making Every Contact Count</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Primary target audience: </a:t>
            </a:r>
            <a:r>
              <a:rPr lang="en-GB" sz="3200" i="1" dirty="0">
                <a:effectLst/>
                <a:latin typeface="Calibri" panose="020F0502020204030204" pitchFamily="34" charset="0"/>
                <a:ea typeface="Calibri" panose="020F0502020204030204" pitchFamily="34" charset="0"/>
                <a:cs typeface="Calibri" panose="020F0502020204030204" pitchFamily="34" charset="0"/>
              </a:rPr>
              <a:t>All healthcare professionals who review patients with pneumonia</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Supported by: </a:t>
            </a:r>
            <a:r>
              <a:rPr lang="en-GB" sz="3200" i="1" dirty="0">
                <a:effectLst/>
                <a:latin typeface="Calibri" panose="020F0502020204030204" pitchFamily="34" charset="0"/>
                <a:ea typeface="Calibri" panose="020F0502020204030204" pitchFamily="34" charset="0"/>
                <a:cs typeface="Calibri" panose="020F0502020204030204" pitchFamily="34" charset="0"/>
              </a:rPr>
              <a:t>Clinical directors in respiratory medicine, medicine for the care of older people, general medicine, and nursing leads</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15000"/>
              </a:lnSpc>
              <a:spcAft>
                <a:spcPts val="800"/>
              </a:spcAft>
              <a:buNone/>
            </a:pP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defPPr>
              <a:defRPr lang="en-US"/>
            </a:defPPr>
            <a:lvl1pPr>
              <a:defRPr sz="2800">
                <a:solidFill>
                  <a:schemeClr val="bg1"/>
                </a:solidFill>
              </a:defRPr>
            </a:lvl1pPr>
          </a:lstStyle>
          <a:p>
            <a:r>
              <a:rPr lang="en-GB" sz="3200" dirty="0"/>
              <a:t>Recommendation 9</a:t>
            </a:r>
          </a:p>
        </p:txBody>
      </p:sp>
    </p:spTree>
    <p:extLst>
      <p:ext uri="{BB962C8B-B14F-4D97-AF65-F5344CB8AC3E}">
        <p14:creationId xmlns:p14="http://schemas.microsoft.com/office/powerpoint/2010/main" val="3094634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29155"/>
            <a:ext cx="7886700" cy="4351338"/>
          </a:xfrm>
        </p:spPr>
        <p:txBody>
          <a:bodyPr>
            <a:normAutofit fontScale="92500" lnSpcReduction="20000"/>
          </a:bodyPr>
          <a:lstStyle/>
          <a:p>
            <a:pPr marL="0" indent="0">
              <a:lnSpc>
                <a:spcPct val="150000"/>
              </a:lnSpc>
              <a:buNone/>
            </a:pPr>
            <a:r>
              <a:rPr lang="en-GB" dirty="0"/>
              <a:t>To identify remediable factors in the quality of care provided to patients aged 18 and over with a diagnosis of community acquired pneumonia.</a:t>
            </a:r>
          </a:p>
          <a:p>
            <a:pPr>
              <a:lnSpc>
                <a:spcPct val="150000"/>
              </a:lnSpc>
              <a:buFont typeface="Calibri" panose="020F0502020204030204" pitchFamily="34" charset="0"/>
              <a:buChar char="–"/>
            </a:pPr>
            <a:r>
              <a:rPr lang="en-GB" dirty="0"/>
              <a:t> Organisational questionnaire</a:t>
            </a:r>
          </a:p>
          <a:p>
            <a:pPr>
              <a:lnSpc>
                <a:spcPct val="150000"/>
              </a:lnSpc>
              <a:buFont typeface="Calibri" panose="020F0502020204030204" pitchFamily="34" charset="0"/>
              <a:buChar char="–"/>
            </a:pPr>
            <a:r>
              <a:rPr lang="en-GB" dirty="0"/>
              <a:t> Clinician questionnaire</a:t>
            </a:r>
          </a:p>
          <a:p>
            <a:pPr>
              <a:lnSpc>
                <a:spcPct val="150000"/>
              </a:lnSpc>
              <a:buFont typeface="Calibri" panose="020F0502020204030204" pitchFamily="34" charset="0"/>
              <a:buChar char="–"/>
            </a:pPr>
            <a:r>
              <a:rPr lang="en-GB" dirty="0"/>
              <a:t> Case note review</a:t>
            </a:r>
          </a:p>
          <a:p>
            <a:pPr>
              <a:lnSpc>
                <a:spcPct val="150000"/>
              </a:lnSpc>
              <a:buFont typeface="Calibri" panose="020F0502020204030204" pitchFamily="34" charset="0"/>
              <a:buChar char="–"/>
            </a:pPr>
            <a:r>
              <a:rPr lang="en-GB" dirty="0"/>
              <a:t> Patient online survey</a:t>
            </a:r>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p>
            <a:r>
              <a:rPr lang="en-GB" sz="3200" dirty="0">
                <a:solidFill>
                  <a:schemeClr val="bg1"/>
                </a:solidFill>
              </a:rPr>
              <a:t>The study</a:t>
            </a:r>
          </a:p>
        </p:txBody>
      </p:sp>
    </p:spTree>
    <p:extLst>
      <p:ext uri="{BB962C8B-B14F-4D97-AF65-F5344CB8AC3E}">
        <p14:creationId xmlns:p14="http://schemas.microsoft.com/office/powerpoint/2010/main" val="1340221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816" y="584775"/>
            <a:ext cx="8859184" cy="6019910"/>
          </a:xfrm>
        </p:spPr>
        <p:txBody>
          <a:bodyPr vert="horz" lIns="91440" tIns="45720" rIns="91440" bIns="45720" rtlCol="0">
            <a:normAutofit fontScale="62500" lnSpcReduction="20000"/>
          </a:bodyPr>
          <a:lstStyle/>
          <a:p>
            <a:pPr marL="0" indent="0">
              <a:lnSpc>
                <a:spcPct val="115000"/>
              </a:lnSpc>
              <a:spcAft>
                <a:spcPts val="800"/>
              </a:spcAft>
              <a:buNone/>
            </a:pPr>
            <a:r>
              <a:rPr lang="en-GB" sz="3800" dirty="0">
                <a:effectLst/>
                <a:latin typeface="Calibri" panose="020F0502020204030204" pitchFamily="34" charset="0"/>
                <a:ea typeface="Calibri" panose="020F0502020204030204" pitchFamily="34" charset="0"/>
                <a:cs typeface="Calibri" panose="020F0502020204030204" pitchFamily="34" charset="0"/>
              </a:rPr>
              <a:t>At discharge from hospital after an episode of community-acquired pneumonia:</a:t>
            </a:r>
          </a:p>
          <a:p>
            <a:pPr marL="342900" lvl="0" indent="-342900">
              <a:lnSpc>
                <a:spcPct val="115000"/>
              </a:lnSpc>
              <a:buFont typeface="Wingdings" panose="05000000000000000000" pitchFamily="2" charset="2"/>
              <a:buChar char=""/>
            </a:pPr>
            <a:r>
              <a:rPr lang="en-GB" sz="3800" dirty="0">
                <a:effectLst/>
                <a:latin typeface="Calibri" panose="020F0502020204030204" pitchFamily="34" charset="0"/>
                <a:ea typeface="Calibri" panose="020F0502020204030204" pitchFamily="34" charset="0"/>
                <a:cs typeface="Calibri" panose="020F0502020204030204" pitchFamily="34" charset="0"/>
              </a:rPr>
              <a:t>Provide patients with written information about pneumonia </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buFont typeface="Wingdings" panose="05000000000000000000" pitchFamily="2" charset="2"/>
              <a:buChar char=""/>
            </a:pPr>
            <a:r>
              <a:rPr lang="en-GB" sz="3800" dirty="0">
                <a:effectLst/>
                <a:latin typeface="Calibri" panose="020F0502020204030204" pitchFamily="34" charset="0"/>
                <a:ea typeface="Calibri" panose="020F0502020204030204" pitchFamily="34" charset="0"/>
                <a:cs typeface="Calibri" panose="020F0502020204030204" pitchFamily="34" charset="0"/>
              </a:rPr>
              <a:t>Provide patients with a clear plan for clinical follow-up.</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Wingdings" panose="05000000000000000000" pitchFamily="2" charset="2"/>
              <a:buChar char=""/>
            </a:pPr>
            <a:r>
              <a:rPr lang="en-GB" sz="3800" dirty="0">
                <a:effectLst/>
                <a:latin typeface="Calibri" panose="020F0502020204030204" pitchFamily="34" charset="0"/>
                <a:ea typeface="Calibri" panose="020F0502020204030204" pitchFamily="34" charset="0"/>
                <a:cs typeface="Calibri" panose="020F0502020204030204" pitchFamily="34" charset="0"/>
              </a:rPr>
              <a:t>Arrange a chest X-ray at six-weeks for patients who smoke, those over 50 years of age or where symptoms persist.* If the chest X-ray is not undertaken document the reason why.</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lang="en-GB" sz="3200" i="1" dirty="0">
                <a:effectLst/>
                <a:latin typeface="Calibri" panose="020F0502020204030204" pitchFamily="34" charset="0"/>
                <a:ea typeface="Calibri" panose="020F0502020204030204" pitchFamily="34" charset="0"/>
                <a:cs typeface="Calibri" panose="020F0502020204030204" pitchFamily="34" charset="0"/>
              </a:rPr>
              <a:t>*</a:t>
            </a:r>
            <a:r>
              <a:rPr lang="en-GB" sz="3200" i="1" u="sng"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This supports the British Thoracic Society guidelines for the management of community acquired pneumonia (2009)</a:t>
            </a:r>
            <a:endParaRPr lang="en-GB" sz="3200" i="1" u="sng" dirty="0">
              <a:effectLst/>
              <a:latin typeface="Calibri" panose="020F0502020204030204" pitchFamily="34" charset="0"/>
              <a:ea typeface="Calibri" panose="020F0502020204030204" pitchFamily="34" charset="0"/>
              <a:cs typeface="Calibri" panose="020F0502020204030204" pitchFamily="34" charset="0"/>
            </a:endParaRPr>
          </a:p>
          <a:p>
            <a:pPr marL="0" indent="0">
              <a:lnSpc>
                <a:spcPct val="115000"/>
              </a:lnSpc>
              <a:spcAft>
                <a:spcPts val="800"/>
              </a:spcAft>
              <a:buNone/>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Primary target audience: </a:t>
            </a:r>
            <a:r>
              <a:rPr lang="en-GB" sz="3200" i="1" dirty="0">
                <a:effectLst/>
                <a:latin typeface="Calibri" panose="020F0502020204030204" pitchFamily="34" charset="0"/>
                <a:ea typeface="Calibri" panose="020F0502020204030204" pitchFamily="34" charset="0"/>
                <a:cs typeface="Calibri" panose="020F0502020204030204" pitchFamily="34" charset="0"/>
              </a:rPr>
              <a:t>All healthcare professionals who review patients with pneumonia</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Supported by: </a:t>
            </a:r>
            <a:r>
              <a:rPr lang="en-GB" sz="3200" i="1" dirty="0">
                <a:effectLst/>
                <a:latin typeface="Calibri" panose="020F0502020204030204" pitchFamily="34" charset="0"/>
                <a:ea typeface="Calibri" panose="020F0502020204030204" pitchFamily="34" charset="0"/>
              </a:rPr>
              <a:t>Clinical directors in respiratory medicine, radiology, medicine for the care of older people, general medicine, and nursing leads</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15000"/>
              </a:lnSpc>
              <a:spcAft>
                <a:spcPts val="800"/>
              </a:spcAft>
              <a:buNone/>
            </a:pP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defPPr>
              <a:defRPr lang="en-US"/>
            </a:defPPr>
            <a:lvl1pPr>
              <a:defRPr sz="2800">
                <a:solidFill>
                  <a:schemeClr val="bg1"/>
                </a:solidFill>
              </a:defRPr>
            </a:lvl1pPr>
          </a:lstStyle>
          <a:p>
            <a:r>
              <a:rPr lang="en-GB" sz="3200" dirty="0"/>
              <a:t>Recommendation 10</a:t>
            </a:r>
          </a:p>
        </p:txBody>
      </p:sp>
    </p:spTree>
    <p:extLst>
      <p:ext uri="{BB962C8B-B14F-4D97-AF65-F5344CB8AC3E}">
        <p14:creationId xmlns:p14="http://schemas.microsoft.com/office/powerpoint/2010/main" val="3207659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816" y="584775"/>
            <a:ext cx="8859184" cy="6019910"/>
          </a:xfrm>
        </p:spPr>
        <p:txBody>
          <a:bodyPr vert="horz" lIns="91440" tIns="45720" rIns="91440" bIns="45720" rtlCol="0">
            <a:normAutofit fontScale="62500" lnSpcReduction="20000"/>
          </a:bodyPr>
          <a:lstStyle/>
          <a:p>
            <a:pPr marL="0" indent="0">
              <a:lnSpc>
                <a:spcPct val="115000"/>
              </a:lnSpc>
              <a:spcAft>
                <a:spcPts val="800"/>
              </a:spcAft>
              <a:buNone/>
            </a:pPr>
            <a:r>
              <a:rPr lang="en-GB" sz="3800" dirty="0">
                <a:effectLst/>
                <a:latin typeface="Calibri" panose="020F0502020204030204" pitchFamily="34" charset="0"/>
                <a:ea typeface="Calibri" panose="020F0502020204030204" pitchFamily="34" charset="0"/>
                <a:cs typeface="Calibri" panose="020F0502020204030204" pitchFamily="34" charset="0"/>
              </a:rPr>
              <a:t>Review the infrastructure for, and leadership of, hospital pneumonia services. Aim for one specialist pneumonia nurse per 400 admissions and a clinical lead with responsibility for the pneumonia service.*</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lang="en-GB" sz="3800" i="1" dirty="0">
                <a:effectLst/>
                <a:latin typeface="Calibri" panose="020F0502020204030204" pitchFamily="34" charset="0"/>
                <a:ea typeface="Calibri" panose="020F0502020204030204" pitchFamily="34" charset="0"/>
                <a:cs typeface="Calibri" panose="020F0502020204030204" pitchFamily="34" charset="0"/>
              </a:rPr>
              <a:t>*</a:t>
            </a:r>
            <a:r>
              <a:rPr lang="en-GB" sz="3800" i="1" u="sng" dirty="0">
                <a:effectLst/>
                <a:latin typeface="Calibri" panose="020F0502020204030204" pitchFamily="34" charset="0"/>
                <a:ea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This supports the GIRFT (Getting it Right First Time) respiratory report (published March 2021)</a:t>
            </a:r>
            <a:endParaRPr lang="en-GB" sz="3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Primary target audience: </a:t>
            </a:r>
            <a:r>
              <a:rPr lang="en-GB" sz="3200" i="1" dirty="0">
                <a:effectLst/>
                <a:latin typeface="Calibri" panose="020F0502020204030204" pitchFamily="34" charset="0"/>
                <a:ea typeface="Calibri" panose="020F0502020204030204" pitchFamily="34" charset="0"/>
              </a:rPr>
              <a:t>Chief medical and nursing officers, clinical directors in respiratory medicine, respiratory nursing and, radiology</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15000"/>
              </a:lnSpc>
              <a:spcAft>
                <a:spcPts val="800"/>
              </a:spcAft>
              <a:buNone/>
            </a:pP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defPPr>
              <a:defRPr lang="en-US"/>
            </a:defPPr>
            <a:lvl1pPr>
              <a:defRPr sz="2800">
                <a:solidFill>
                  <a:schemeClr val="bg1"/>
                </a:solidFill>
              </a:defRPr>
            </a:lvl1pPr>
          </a:lstStyle>
          <a:p>
            <a:r>
              <a:rPr lang="en-GB" sz="3200" dirty="0"/>
              <a:t>Recommendation 11</a:t>
            </a:r>
          </a:p>
        </p:txBody>
      </p:sp>
    </p:spTree>
    <p:extLst>
      <p:ext uri="{BB962C8B-B14F-4D97-AF65-F5344CB8AC3E}">
        <p14:creationId xmlns:p14="http://schemas.microsoft.com/office/powerpoint/2010/main" val="25051406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816" y="584775"/>
            <a:ext cx="8859184" cy="6019910"/>
          </a:xfrm>
        </p:spPr>
        <p:txBody>
          <a:bodyPr vert="horz" lIns="91440" tIns="45720" rIns="91440" bIns="45720" rtlCol="0">
            <a:normAutofit fontScale="62500" lnSpcReduction="20000"/>
          </a:bodyPr>
          <a:lstStyle/>
          <a:p>
            <a:pPr marL="0" indent="0">
              <a:lnSpc>
                <a:spcPct val="115000"/>
              </a:lnSpc>
              <a:spcAft>
                <a:spcPts val="800"/>
              </a:spcAft>
              <a:buNone/>
            </a:pPr>
            <a:r>
              <a:rPr lang="en-GB" sz="3800" dirty="0">
                <a:effectLst/>
                <a:latin typeface="Calibri" panose="020F0502020204030204" pitchFamily="34" charset="0"/>
                <a:ea typeface="Calibri" panose="020F0502020204030204" pitchFamily="34" charset="0"/>
                <a:cs typeface="Calibri" panose="020F0502020204030204" pitchFamily="34" charset="0"/>
              </a:rPr>
              <a:t>Differentiate community-acquired pneumonia from hospital-acquired pneumonia by including the ICD-10 code for nosocomial infections (Y95) in addition to the pneumonia code for hospital-acquired pneumonia.</a:t>
            </a:r>
            <a:endParaRPr lang="en-GB" sz="3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kumimoji="0" lang="en-GB" sz="3200" b="1" i="1" u="none" strike="noStrike" kern="1200" cap="none" spc="-100" normalizeH="0" baseline="0" noProof="0" dirty="0">
                <a:ln>
                  <a:noFill/>
                </a:ln>
                <a:solidFill>
                  <a:prstClr val="black"/>
                </a:solidFill>
                <a:effectLst/>
                <a:uLnTx/>
                <a:uFillTx/>
                <a:latin typeface="Calibri" panose="020F0502020204030204"/>
                <a:ea typeface="+mn-ea"/>
                <a:cs typeface="+mn-cs"/>
              </a:rPr>
              <a:t>Primary target audience: </a:t>
            </a:r>
            <a:r>
              <a:rPr lang="en-GB" sz="3200" i="1" dirty="0">
                <a:effectLst/>
                <a:latin typeface="Calibri" panose="020F0502020204030204" pitchFamily="34" charset="0"/>
                <a:ea typeface="Calibri" panose="020F0502020204030204" pitchFamily="34" charset="0"/>
              </a:rPr>
              <a:t>Clinical coders in hospitals</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eaLnBrk="0" fontAlgn="base" hangingPunct="0">
              <a:lnSpc>
                <a:spcPct val="115000"/>
              </a:lnSpc>
              <a:spcAft>
                <a:spcPts val="800"/>
              </a:spcAft>
              <a:buNone/>
            </a:pP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defPPr>
              <a:defRPr lang="en-US"/>
            </a:defPPr>
            <a:lvl1pPr>
              <a:defRPr sz="2800">
                <a:solidFill>
                  <a:schemeClr val="bg1"/>
                </a:solidFill>
              </a:defRPr>
            </a:lvl1pPr>
          </a:lstStyle>
          <a:p>
            <a:r>
              <a:rPr lang="en-GB" sz="3200" dirty="0"/>
              <a:t>Recommendation 12</a:t>
            </a:r>
          </a:p>
        </p:txBody>
      </p:sp>
    </p:spTree>
    <p:extLst>
      <p:ext uri="{BB962C8B-B14F-4D97-AF65-F5344CB8AC3E}">
        <p14:creationId xmlns:p14="http://schemas.microsoft.com/office/powerpoint/2010/main" val="28653150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13361"/>
            <a:ext cx="7886700" cy="1325563"/>
          </a:xfrm>
          <a:solidFill>
            <a:srgbClr val="F09600"/>
          </a:solidFill>
        </p:spPr>
        <p:txBody>
          <a:bodyPr/>
          <a:lstStyle/>
          <a:p>
            <a:pPr algn="ctr"/>
            <a:r>
              <a:rPr lang="en-GB" b="1" dirty="0">
                <a:solidFill>
                  <a:schemeClr val="bg1"/>
                </a:solidFill>
              </a:rPr>
              <a:t>Consolidation Required</a:t>
            </a:r>
          </a:p>
        </p:txBody>
      </p:sp>
      <p:sp>
        <p:nvSpPr>
          <p:cNvPr id="3" name="Content Placeholder 2"/>
          <p:cNvSpPr>
            <a:spLocks noGrp="1"/>
          </p:cNvSpPr>
          <p:nvPr>
            <p:ph idx="1"/>
          </p:nvPr>
        </p:nvSpPr>
        <p:spPr>
          <a:xfrm>
            <a:off x="628650" y="2635624"/>
            <a:ext cx="7886700" cy="2259106"/>
          </a:xfrm>
        </p:spPr>
        <p:txBody>
          <a:bodyPr>
            <a:normAutofit/>
          </a:bodyPr>
          <a:lstStyle/>
          <a:p>
            <a:pPr marL="0" indent="0" algn="ctr">
              <a:buNone/>
            </a:pPr>
            <a:r>
              <a:rPr lang="en-GB" sz="3200" dirty="0"/>
              <a:t>Full report, summary and implementation tools can be found at</a:t>
            </a:r>
          </a:p>
          <a:p>
            <a:pPr marL="0" indent="0" algn="ctr">
              <a:buNone/>
            </a:pPr>
            <a:r>
              <a:rPr lang="en-GB" sz="3200" dirty="0">
                <a:hlinkClick r:id="rId3"/>
              </a:rPr>
              <a:t>www.ncepod.org.uk/2023cap.html</a:t>
            </a:r>
            <a:r>
              <a:rPr lang="en-GB" sz="3200" dirty="0"/>
              <a:t> </a:t>
            </a:r>
          </a:p>
        </p:txBody>
      </p:sp>
    </p:spTree>
    <p:extLst>
      <p:ext uri="{BB962C8B-B14F-4D97-AF65-F5344CB8AC3E}">
        <p14:creationId xmlns:p14="http://schemas.microsoft.com/office/powerpoint/2010/main" val="1207531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36103"/>
            <a:ext cx="7886700" cy="4786313"/>
          </a:xfrm>
        </p:spPr>
        <p:txBody>
          <a:bodyPr>
            <a:noAutofit/>
          </a:bodyPr>
          <a:lstStyle/>
          <a:p>
            <a:r>
              <a:rPr lang="en-GB" sz="2200" b="1" i="0" u="none" strike="noStrike" baseline="0" dirty="0">
                <a:solidFill>
                  <a:srgbClr val="000000"/>
                </a:solidFill>
                <a:latin typeface="Calibri" panose="020F0502020204030204" pitchFamily="34" charset="0"/>
              </a:rPr>
              <a:t>Inclusion criteria </a:t>
            </a:r>
            <a:endParaRPr lang="en-GB" sz="2200" b="0" i="0" u="none" strike="noStrike" baseline="0" dirty="0">
              <a:solidFill>
                <a:srgbClr val="000000"/>
              </a:solidFill>
              <a:latin typeface="Calibri" panose="020F0502020204030204" pitchFamily="34" charset="0"/>
            </a:endParaRPr>
          </a:p>
          <a:p>
            <a:pPr marL="0" indent="0">
              <a:buNone/>
            </a:pPr>
            <a:r>
              <a:rPr lang="en-US" sz="2200" b="0" i="0" u="none" strike="noStrike" baseline="0" dirty="0">
                <a:solidFill>
                  <a:srgbClr val="000000"/>
                </a:solidFill>
                <a:latin typeface="Calibri" panose="020F0502020204030204" pitchFamily="34" charset="0"/>
              </a:rPr>
              <a:t>All patients aged 18 or over who presented to hospital between 1st October 2021 and 31st December 2021 with a primary admission diagnosis of CAP. </a:t>
            </a:r>
          </a:p>
          <a:p>
            <a:r>
              <a:rPr lang="en-GB" sz="2200" b="1" i="0" u="none" strike="noStrike" baseline="0" dirty="0">
                <a:solidFill>
                  <a:srgbClr val="000000"/>
                </a:solidFill>
                <a:latin typeface="Calibri" panose="020F0502020204030204" pitchFamily="34" charset="0"/>
              </a:rPr>
              <a:t>Exclusion criteria </a:t>
            </a:r>
            <a:endParaRPr lang="en-GB" sz="2200" b="0" i="0" u="none" strike="noStrike" baseline="0" dirty="0">
              <a:solidFill>
                <a:srgbClr val="000000"/>
              </a:solidFill>
              <a:latin typeface="Calibri" panose="020F0502020204030204" pitchFamily="34" charset="0"/>
            </a:endParaRPr>
          </a:p>
          <a:p>
            <a:pPr marL="0" indent="0">
              <a:buNone/>
            </a:pPr>
            <a:r>
              <a:rPr lang="en-US" sz="2200" b="0" i="0" u="none" strike="noStrike" baseline="0" dirty="0">
                <a:solidFill>
                  <a:srgbClr val="000000"/>
                </a:solidFill>
                <a:latin typeface="Calibri" panose="020F0502020204030204" pitchFamily="34" charset="0"/>
              </a:rPr>
              <a:t>Patients presenting to hospital within 10 days of being discharged from hospital where the discharge diagnosis of the previous admission was not CAP.</a:t>
            </a:r>
            <a:endParaRPr lang="en-US" sz="2200" dirty="0">
              <a:solidFill>
                <a:srgbClr val="000000"/>
              </a:solidFill>
              <a:latin typeface="Calibri" panose="020F0502020204030204" pitchFamily="34" charset="0"/>
            </a:endParaRPr>
          </a:p>
          <a:p>
            <a:r>
              <a:rPr lang="en-GB" sz="2200" b="1" i="0" u="none" strike="noStrike" baseline="0" dirty="0">
                <a:solidFill>
                  <a:srgbClr val="000000"/>
                </a:solidFill>
                <a:latin typeface="Calibri" panose="020F0502020204030204" pitchFamily="34" charset="0"/>
              </a:rPr>
              <a:t>Sampling </a:t>
            </a:r>
            <a:endParaRPr lang="en-GB" sz="2200" b="0" i="0" u="none" strike="noStrike" baseline="0" dirty="0">
              <a:solidFill>
                <a:srgbClr val="000000"/>
              </a:solidFill>
              <a:latin typeface="Calibri" panose="020F0502020204030204" pitchFamily="34" charset="0"/>
            </a:endParaRPr>
          </a:p>
          <a:p>
            <a:pPr marL="0" indent="0">
              <a:buNone/>
            </a:pPr>
            <a:r>
              <a:rPr lang="en-US" sz="2200" b="0" i="0" u="none" strike="noStrike" baseline="0" dirty="0">
                <a:solidFill>
                  <a:srgbClr val="000000"/>
                </a:solidFill>
                <a:latin typeface="Calibri" panose="020F0502020204030204" pitchFamily="34" charset="0"/>
              </a:rPr>
              <a:t>A maximum of eight patients were selected from each hospital. Sampling was deliberately biased towards more severe cases of CAP, based on increased length of stay, admission to critical care and death, to ensure the inpatient pathway could be assessed. A sample of ambulatory/same day discharges were also included while </a:t>
            </a:r>
            <a:r>
              <a:rPr lang="en-US" sz="2200" b="0" i="0" u="none" strike="noStrike" baseline="0" dirty="0" err="1">
                <a:solidFill>
                  <a:srgbClr val="000000"/>
                </a:solidFill>
                <a:latin typeface="Calibri" panose="020F0502020204030204" pitchFamily="34" charset="0"/>
              </a:rPr>
              <a:t>minimising</a:t>
            </a:r>
            <a:r>
              <a:rPr lang="en-US" sz="2200" b="0" i="0" u="none" strike="noStrike" baseline="0" dirty="0">
                <a:solidFill>
                  <a:srgbClr val="000000"/>
                </a:solidFill>
                <a:latin typeface="Calibri" panose="020F0502020204030204" pitchFamily="34" charset="0"/>
              </a:rPr>
              <a:t> sampling patients with a length of stay of less than three days.</a:t>
            </a:r>
            <a:endParaRPr lang="en-GB" sz="22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p>
            <a:r>
              <a:rPr lang="en-GB" sz="3200" dirty="0">
                <a:solidFill>
                  <a:schemeClr val="bg1"/>
                </a:solidFill>
              </a:rPr>
              <a:t>Study population</a:t>
            </a:r>
          </a:p>
        </p:txBody>
      </p:sp>
    </p:spTree>
    <p:extLst>
      <p:ext uri="{BB962C8B-B14F-4D97-AF65-F5344CB8AC3E}">
        <p14:creationId xmlns:p14="http://schemas.microsoft.com/office/powerpoint/2010/main" val="2370835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09600"/>
          </a:solidFill>
        </p:spPr>
        <p:txBody>
          <a:bodyPr wrap="square" rtlCol="0">
            <a:spAutoFit/>
          </a:bodyPr>
          <a:lstStyle/>
          <a:p>
            <a:r>
              <a:rPr lang="en-GB" sz="3200" dirty="0">
                <a:solidFill>
                  <a:schemeClr val="bg1"/>
                </a:solidFill>
              </a:rPr>
              <a:t>Study sample</a:t>
            </a:r>
          </a:p>
        </p:txBody>
      </p:sp>
      <p:sp>
        <p:nvSpPr>
          <p:cNvPr id="4" name="TextBox 3">
            <a:extLst>
              <a:ext uri="{FF2B5EF4-FFF2-40B4-BE49-F238E27FC236}">
                <a16:creationId xmlns:a16="http://schemas.microsoft.com/office/drawing/2014/main" id="{14E94903-E9A1-4CB4-20C2-0B5AA4E1B78F}"/>
              </a:ext>
            </a:extLst>
          </p:cNvPr>
          <p:cNvSpPr txBox="1"/>
          <p:nvPr/>
        </p:nvSpPr>
        <p:spPr>
          <a:xfrm>
            <a:off x="571500" y="5825608"/>
            <a:ext cx="7664450" cy="646331"/>
          </a:xfrm>
          <a:prstGeom prst="rect">
            <a:avLst/>
          </a:prstGeom>
          <a:noFill/>
        </p:spPr>
        <p:txBody>
          <a:bodyPr wrap="square" rtlCol="0">
            <a:spAutoFit/>
          </a:bodyPr>
          <a:lstStyle/>
          <a:p>
            <a:r>
              <a:rPr lang="en-US" sz="1800" b="0" i="0" u="none" strike="noStrike" baseline="0" dirty="0">
                <a:solidFill>
                  <a:srgbClr val="000000"/>
                </a:solidFill>
                <a:latin typeface="Calibri" panose="020F0502020204030204" pitchFamily="34" charset="0"/>
              </a:rPr>
              <a:t>Figure 1. shows the number of patients included in the study and the data returns.</a:t>
            </a:r>
            <a:endParaRPr lang="en-GB" dirty="0"/>
          </a:p>
        </p:txBody>
      </p:sp>
      <p:pic>
        <p:nvPicPr>
          <p:cNvPr id="8" name="Picture 7">
            <a:extLst>
              <a:ext uri="{FF2B5EF4-FFF2-40B4-BE49-F238E27FC236}">
                <a16:creationId xmlns:a16="http://schemas.microsoft.com/office/drawing/2014/main" id="{392342DB-0458-8D1D-F209-E635E9082A53}"/>
              </a:ext>
            </a:extLst>
          </p:cNvPr>
          <p:cNvPicPr>
            <a:picLocks noChangeAspect="1"/>
          </p:cNvPicPr>
          <p:nvPr/>
        </p:nvPicPr>
        <p:blipFill>
          <a:blip r:embed="rId3"/>
          <a:stretch>
            <a:fillRect/>
          </a:stretch>
        </p:blipFill>
        <p:spPr>
          <a:xfrm>
            <a:off x="208344" y="1436175"/>
            <a:ext cx="8935656" cy="4080797"/>
          </a:xfrm>
          <a:prstGeom prst="rect">
            <a:avLst/>
          </a:prstGeom>
        </p:spPr>
      </p:pic>
    </p:spTree>
    <p:extLst>
      <p:ext uri="{BB962C8B-B14F-4D97-AF65-F5344CB8AC3E}">
        <p14:creationId xmlns:p14="http://schemas.microsoft.com/office/powerpoint/2010/main" val="1708225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09600"/>
          </a:solidFill>
        </p:spPr>
        <p:txBody>
          <a:bodyPr wrap="square" rtlCol="0">
            <a:spAutoFit/>
          </a:bodyPr>
          <a:lstStyle/>
          <a:p>
            <a:r>
              <a:rPr lang="en-GB" sz="3200" dirty="0">
                <a:solidFill>
                  <a:schemeClr val="bg1"/>
                </a:solidFill>
              </a:rPr>
              <a:t>Overall assessment of care</a:t>
            </a:r>
          </a:p>
        </p:txBody>
      </p:sp>
      <p:sp>
        <p:nvSpPr>
          <p:cNvPr id="6" name="TextBox 5">
            <a:extLst>
              <a:ext uri="{FF2B5EF4-FFF2-40B4-BE49-F238E27FC236}">
                <a16:creationId xmlns:a16="http://schemas.microsoft.com/office/drawing/2014/main" id="{3BE08DDE-E912-5470-9E76-BB91AD9CC111}"/>
              </a:ext>
            </a:extLst>
          </p:cNvPr>
          <p:cNvSpPr txBox="1"/>
          <p:nvPr/>
        </p:nvSpPr>
        <p:spPr>
          <a:xfrm>
            <a:off x="317024" y="5661307"/>
            <a:ext cx="8318976" cy="646331"/>
          </a:xfrm>
          <a:prstGeom prst="rect">
            <a:avLst/>
          </a:prstGeom>
          <a:noFill/>
        </p:spPr>
        <p:txBody>
          <a:bodyPr wrap="square" rtlCol="0">
            <a:spAutoFit/>
          </a:bodyPr>
          <a:lstStyle/>
          <a:p>
            <a:r>
              <a:rPr lang="en-GB" dirty="0"/>
              <a:t>Figure 2. Overall quality of care</a:t>
            </a:r>
          </a:p>
          <a:p>
            <a:r>
              <a:rPr lang="en-GB" i="1" dirty="0"/>
              <a:t>Reviewer assessment form data</a:t>
            </a:r>
          </a:p>
        </p:txBody>
      </p:sp>
      <p:pic>
        <p:nvPicPr>
          <p:cNvPr id="3" name="Picture 2">
            <a:extLst>
              <a:ext uri="{FF2B5EF4-FFF2-40B4-BE49-F238E27FC236}">
                <a16:creationId xmlns:a16="http://schemas.microsoft.com/office/drawing/2014/main" id="{3AE32FED-CDA7-4669-753F-AC7113AC7EF9}"/>
              </a:ext>
            </a:extLst>
          </p:cNvPr>
          <p:cNvPicPr>
            <a:picLocks noChangeAspect="1"/>
          </p:cNvPicPr>
          <p:nvPr/>
        </p:nvPicPr>
        <p:blipFill>
          <a:blip r:embed="rId3"/>
          <a:stretch>
            <a:fillRect/>
          </a:stretch>
        </p:blipFill>
        <p:spPr>
          <a:xfrm>
            <a:off x="625035" y="943770"/>
            <a:ext cx="7731889" cy="4359470"/>
          </a:xfrm>
          <a:prstGeom prst="rect">
            <a:avLst/>
          </a:prstGeom>
        </p:spPr>
      </p:pic>
    </p:spTree>
    <p:extLst>
      <p:ext uri="{BB962C8B-B14F-4D97-AF65-F5344CB8AC3E}">
        <p14:creationId xmlns:p14="http://schemas.microsoft.com/office/powerpoint/2010/main" val="1839445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8950" y="1038225"/>
            <a:ext cx="7886700" cy="4351338"/>
          </a:xfrm>
        </p:spPr>
        <p:txBody>
          <a:bodyPr>
            <a:normAutofit/>
          </a:bodyPr>
          <a:lstStyle/>
          <a:p>
            <a:pPr marL="0" indent="0">
              <a:buNone/>
            </a:pPr>
            <a:r>
              <a:rPr lang="en-GB" sz="2400" b="1" i="1" dirty="0">
                <a:effectLst/>
                <a:latin typeface="Calibri" panose="020F0502020204030204" pitchFamily="34" charset="0"/>
                <a:ea typeface="Calibri" panose="020F0502020204030204" pitchFamily="34" charset="0"/>
              </a:rPr>
              <a:t>Accurate diagnosis of community acquired pneumonia</a:t>
            </a:r>
            <a:endParaRPr lang="en-GB" sz="2400" b="1" i="1" dirty="0"/>
          </a:p>
          <a:p>
            <a:pPr marL="0" indent="0">
              <a:buNone/>
            </a:pPr>
            <a:r>
              <a:rPr lang="en-GB" sz="2400" dirty="0">
                <a:solidFill>
                  <a:srgbClr val="000000"/>
                </a:solidFill>
                <a:effectLst/>
                <a:latin typeface="Calibri" panose="020F0502020204030204" pitchFamily="34" charset="0"/>
                <a:ea typeface="Calibri" panose="020F0502020204030204" pitchFamily="34" charset="0"/>
              </a:rPr>
              <a:t>The typical features associated with acute respiratory illness such as CAP include cough, dyspnoea, wheeze, pleuritic pain, haemoptysis, and fever. However, a significant proportion of CAP patient’s present with atypical features.</a:t>
            </a:r>
          </a:p>
          <a:p>
            <a:pPr marL="0" indent="0">
              <a:buNone/>
            </a:pPr>
            <a:endParaRPr lang="en-GB" sz="2400" dirty="0">
              <a:solidFill>
                <a:srgbClr val="000000"/>
              </a:solidFill>
              <a:latin typeface="Calibri" panose="020F0502020204030204" pitchFamily="34" charset="0"/>
            </a:endParaRPr>
          </a:p>
          <a:p>
            <a:pPr marL="0" indent="0">
              <a:buNone/>
            </a:pPr>
            <a:r>
              <a:rPr lang="en-GB" sz="2400" dirty="0">
                <a:solidFill>
                  <a:srgbClr val="000000"/>
                </a:solidFill>
                <a:effectLst/>
                <a:latin typeface="Calibri" panose="020F0502020204030204" pitchFamily="34" charset="0"/>
                <a:ea typeface="Calibri" panose="020F0502020204030204" pitchFamily="34" charset="0"/>
              </a:rPr>
              <a:t>The absence of typical features of CAP (or infection in general) emphasises the importance of rapid and thorough investigation on admission to hospital to ensure an accurate diagnosis and initiation of appropriate treatment.</a:t>
            </a:r>
            <a:endParaRPr lang="en-GB" sz="2400" dirty="0">
              <a:effectLst/>
              <a:latin typeface="Calibri" panose="020F0502020204030204" pitchFamily="34" charset="0"/>
              <a:ea typeface="Calibri" panose="020F0502020204030204" pitchFamily="34" charset="0"/>
            </a:endParaRPr>
          </a:p>
          <a:p>
            <a:pPr marL="0" indent="0">
              <a:buNone/>
            </a:pP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p>
            <a:r>
              <a:rPr lang="en-GB" sz="3200" dirty="0">
                <a:solidFill>
                  <a:schemeClr val="bg1"/>
                </a:solidFill>
              </a:rPr>
              <a:t>Key messages (1)</a:t>
            </a:r>
          </a:p>
        </p:txBody>
      </p:sp>
    </p:spTree>
    <p:extLst>
      <p:ext uri="{BB962C8B-B14F-4D97-AF65-F5344CB8AC3E}">
        <p14:creationId xmlns:p14="http://schemas.microsoft.com/office/powerpoint/2010/main" val="362460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253331"/>
            <a:ext cx="7886700" cy="4351338"/>
          </a:xfrm>
        </p:spPr>
        <p:txBody>
          <a:bodyPr>
            <a:normAutofit/>
          </a:bodyPr>
          <a:lstStyle/>
          <a:p>
            <a:pPr marL="0" indent="0">
              <a:buNone/>
            </a:pPr>
            <a:r>
              <a:rPr lang="en-GB" sz="2400" b="1" i="1" dirty="0">
                <a:effectLst/>
                <a:latin typeface="Calibri" panose="020F0502020204030204" pitchFamily="34" charset="0"/>
                <a:ea typeface="Calibri" panose="020F0502020204030204" pitchFamily="34" charset="0"/>
              </a:rPr>
              <a:t>Clinical decision making</a:t>
            </a:r>
            <a:endParaRPr lang="en-GB" sz="2400" b="1" i="1" dirty="0"/>
          </a:p>
          <a:p>
            <a:pPr marL="0" indent="0">
              <a:buNone/>
            </a:pPr>
            <a:r>
              <a:rPr lang="en-GB" sz="2400" dirty="0">
                <a:effectLst/>
                <a:latin typeface="Calibri" panose="020F0502020204030204" pitchFamily="34" charset="0"/>
                <a:ea typeface="Calibri" panose="020F0502020204030204" pitchFamily="34" charset="0"/>
              </a:rPr>
              <a:t>Assessment of the severity of community-acquired pneumonia (CAP) influences the location where treatment is provided, the number and type of investigations required and the initial choice of antibiotics.</a:t>
            </a:r>
            <a:endParaRPr lang="en-GB" sz="2400" dirty="0"/>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p>
            <a:r>
              <a:rPr lang="en-GB" sz="3200" dirty="0">
                <a:solidFill>
                  <a:schemeClr val="bg1"/>
                </a:solidFill>
              </a:rPr>
              <a:t>Key messages (2)</a:t>
            </a:r>
          </a:p>
        </p:txBody>
      </p:sp>
    </p:spTree>
    <p:extLst>
      <p:ext uri="{BB962C8B-B14F-4D97-AF65-F5344CB8AC3E}">
        <p14:creationId xmlns:p14="http://schemas.microsoft.com/office/powerpoint/2010/main" val="2875693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8150" y="1253331"/>
            <a:ext cx="7886700" cy="4351338"/>
          </a:xfrm>
        </p:spPr>
        <p:txBody>
          <a:bodyPr>
            <a:normAutofit/>
          </a:bodyPr>
          <a:lstStyle/>
          <a:p>
            <a:pPr marL="0" indent="0">
              <a:buNone/>
            </a:pPr>
            <a:r>
              <a:rPr lang="en-GB" sz="2400" b="1" i="1" dirty="0">
                <a:effectLst/>
                <a:latin typeface="Calibri" panose="020F0502020204030204" pitchFamily="34" charset="0"/>
                <a:ea typeface="Calibri" panose="020F0502020204030204" pitchFamily="34" charset="0"/>
              </a:rPr>
              <a:t>Antibiotic management</a:t>
            </a:r>
            <a:endParaRPr lang="en-GB" sz="2400" b="1" i="1" dirty="0"/>
          </a:p>
          <a:p>
            <a:pPr marL="0" indent="0">
              <a:lnSpc>
                <a:spcPct val="115000"/>
              </a:lnSpc>
              <a:buNone/>
            </a:pPr>
            <a:r>
              <a:rPr lang="en-GB" sz="2400" dirty="0">
                <a:effectLst/>
                <a:latin typeface="Calibri" panose="020F0502020204030204" pitchFamily="34" charset="0"/>
                <a:ea typeface="Calibri" panose="020F0502020204030204" pitchFamily="34" charset="0"/>
              </a:rPr>
              <a:t>Antibiotics are the standard treatment for most patients with community-acquired pneumonia (CAP). Prescribing should follow local guidelines which consider the likely pathogens and resistance profiles. NICE guidelines have set out an antimicrobial prescribing strategy for CAP. These aim to optimise antibiotic use and to reduce antibiotic resistance, and the UK Health Security Agency describes best practice for antibiotic stewardship for English hospitals in the ‘Start Smart, then Focus’ toolkit. Guidelines are also in place to promote systems and processes that deliver effective antimicrobial use.</a:t>
            </a:r>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p>
            <a:r>
              <a:rPr lang="en-GB" sz="3200" dirty="0">
                <a:solidFill>
                  <a:schemeClr val="bg1"/>
                </a:solidFill>
              </a:rPr>
              <a:t>Key messages (3)</a:t>
            </a:r>
          </a:p>
        </p:txBody>
      </p:sp>
    </p:spTree>
    <p:extLst>
      <p:ext uri="{BB962C8B-B14F-4D97-AF65-F5344CB8AC3E}">
        <p14:creationId xmlns:p14="http://schemas.microsoft.com/office/powerpoint/2010/main" val="3990283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4350" y="1393824"/>
            <a:ext cx="8027766" cy="4763907"/>
          </a:xfrm>
        </p:spPr>
        <p:txBody>
          <a:bodyPr>
            <a:normAutofit/>
          </a:bodyPr>
          <a:lstStyle/>
          <a:p>
            <a:pPr marL="0" indent="0">
              <a:lnSpc>
                <a:spcPct val="115000"/>
              </a:lnSpc>
              <a:buNone/>
            </a:pPr>
            <a:r>
              <a:rPr lang="en-GB" sz="2400" b="1" i="1" dirty="0">
                <a:effectLst/>
                <a:latin typeface="Calibri" panose="020F0502020204030204" pitchFamily="34" charset="0"/>
                <a:ea typeface="Calibri" panose="020F0502020204030204" pitchFamily="34" charset="0"/>
                <a:cs typeface="Calibri" panose="020F0502020204030204" pitchFamily="34" charset="0"/>
              </a:rPr>
              <a:t>Follow up arrangements</a:t>
            </a:r>
            <a:endParaRPr lang="en-GB" sz="2400" i="1" dirty="0">
              <a:effectLst/>
              <a:latin typeface="Calibri" panose="020F0502020204030204" pitchFamily="34" charset="0"/>
              <a:ea typeface="Calibri" panose="020F0502020204030204" pitchFamily="34" charset="0"/>
            </a:endParaRPr>
          </a:p>
          <a:p>
            <a:pPr marL="0" indent="0">
              <a:lnSpc>
                <a:spcPct val="115000"/>
              </a:lnSpc>
              <a:buNone/>
            </a:pPr>
            <a:r>
              <a:rPr lang="en-GB" sz="2400" dirty="0">
                <a:effectLst/>
                <a:latin typeface="Calibri" panose="020F0502020204030204" pitchFamily="34" charset="0"/>
                <a:ea typeface="Calibri" panose="020F0502020204030204" pitchFamily="34" charset="0"/>
              </a:rPr>
              <a:t>Guidance recommends that all patients who have been admitted with CAP should have a clinical follow-up at six-weeks either with their GP or in a hospital clinic.  All patients admitted to hospital should have access to follow-up in primary care or a hospital outpatient clinic when needed. Guidelines recommend targeting chest X-ray (CXR) follow-up after about 6 weeks for patients who have persistence of symptoms or physical signs or who are at higher risk of underlying malignancy (specifically patients who smoke and those aged &gt;50 years)</a:t>
            </a:r>
          </a:p>
          <a:p>
            <a:pPr marL="0" indent="0">
              <a:buNone/>
            </a:pPr>
            <a:r>
              <a:rPr lang="en-GB" sz="2400" dirty="0"/>
              <a:t>		</a:t>
            </a:r>
          </a:p>
        </p:txBody>
      </p:sp>
      <p:sp>
        <p:nvSpPr>
          <p:cNvPr id="4" name="TextBox 3"/>
          <p:cNvSpPr txBox="1"/>
          <p:nvPr/>
        </p:nvSpPr>
        <p:spPr>
          <a:xfrm>
            <a:off x="0" y="0"/>
            <a:ext cx="9144000" cy="584775"/>
          </a:xfrm>
          <a:prstGeom prst="rect">
            <a:avLst/>
          </a:prstGeom>
          <a:solidFill>
            <a:srgbClr val="F09600"/>
          </a:solidFill>
        </p:spPr>
        <p:txBody>
          <a:bodyPr wrap="square" rtlCol="0">
            <a:spAutoFit/>
          </a:bodyPr>
          <a:lstStyle/>
          <a:p>
            <a:r>
              <a:rPr lang="en-GB" sz="3200" dirty="0">
                <a:solidFill>
                  <a:schemeClr val="bg1"/>
                </a:solidFill>
              </a:rPr>
              <a:t>Key messages (4)</a:t>
            </a:r>
          </a:p>
        </p:txBody>
      </p:sp>
    </p:spTree>
    <p:extLst>
      <p:ext uri="{BB962C8B-B14F-4D97-AF65-F5344CB8AC3E}">
        <p14:creationId xmlns:p14="http://schemas.microsoft.com/office/powerpoint/2010/main" val="21987544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hns_Making the Cut_Slides" id="{5EA4EDE6-964A-45DD-9AC5-572AB2547D7F}" vid="{E8A69FD0-20C0-4D2F-B33F-1120523F34C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Making the Cut_slides</Template>
  <TotalTime>390</TotalTime>
  <Words>1917</Words>
  <Application>Microsoft Office PowerPoint</Application>
  <PresentationFormat>On-screen Show (4:3)</PresentationFormat>
  <Paragraphs>162</Paragraphs>
  <Slides>23</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Humanist 77 7 BT</vt:lpstr>
      <vt:lpstr>Wingdings</vt:lpstr>
      <vt:lpstr>Office Theme</vt:lpstr>
      <vt:lpstr>A review of the care provided to adults presenting to hospital with a diagnosis of community-acquired pneumonia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Consolidation Required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review of the care provided to patients aged 16 and over with a diagnosis of Crohn’s disease who underwent a surgical procedure</dc:title>
  <dc:creator>POD, Nce (NATIONAL CONFIDENTIAL ENQUIRY INTO PATIENT OUTCOME AND DEATH)</dc:creator>
  <cp:lastModifiedBy>Neil Smith</cp:lastModifiedBy>
  <cp:revision>26</cp:revision>
  <cp:lastPrinted>2018-08-13T16:26:21Z</cp:lastPrinted>
  <dcterms:created xsi:type="dcterms:W3CDTF">2023-07-02T12:17:23Z</dcterms:created>
  <dcterms:modified xsi:type="dcterms:W3CDTF">2023-12-12T16:15:47Z</dcterms:modified>
</cp:coreProperties>
</file>